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TT Chocolates" charset="1" panose="02000503020000020003"/>
      <p:regular r:id="rId12"/>
    </p:embeddedFont>
    <p:embeddedFont>
      <p:font typeface="TT Chocolates Bold" charset="1" panose="02000803020000020003"/>
      <p:regular r:id="rId13"/>
    </p:embeddedFont>
    <p:embeddedFont>
      <p:font typeface="TT Chocolates Italics" charset="1" panose="02000503020000090003"/>
      <p:regular r:id="rId14"/>
    </p:embeddedFont>
    <p:embeddedFont>
      <p:font typeface="TT Chocolates Bold Italics" charset="1" panose="02000803030000090003"/>
      <p:regular r:id="rId15"/>
    </p:embeddedFont>
    <p:embeddedFont>
      <p:font typeface="TT Chocolates Extra-Light" charset="1" panose="02000503030000020003"/>
      <p:regular r:id="rId16"/>
    </p:embeddedFont>
    <p:embeddedFont>
      <p:font typeface="TT Chocolates Extra-Light Italics" charset="1" panose="02000503030000090003"/>
      <p:regular r:id="rId17"/>
    </p:embeddedFont>
    <p:embeddedFont>
      <p:font typeface="TT Chocolates Light Italics" charset="1" panose="02000503030000090003"/>
      <p:regular r:id="rId18"/>
    </p:embeddedFont>
    <p:embeddedFont>
      <p:font typeface="TT Chocolates Ultra-Bold" charset="1" panose="02000903040000020003"/>
      <p:regular r:id="rId19"/>
    </p:embeddedFont>
    <p:embeddedFont>
      <p:font typeface="TT Chocolates Ultra-Bold Italics" charset="1" panose="0200090305000009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46"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348397"/>
            <a:ext cx="4575786" cy="866089"/>
            <a:chOff x="0" y="0"/>
            <a:chExt cx="1205145" cy="228106"/>
          </a:xfrm>
        </p:grpSpPr>
        <p:sp>
          <p:nvSpPr>
            <p:cNvPr name="Freeform 3" id="3"/>
            <p:cNvSpPr/>
            <p:nvPr/>
          </p:nvSpPr>
          <p:spPr>
            <a:xfrm flipH="false" flipV="false" rot="0">
              <a:off x="0" y="0"/>
              <a:ext cx="1205145" cy="228106"/>
            </a:xfrm>
            <a:custGeom>
              <a:avLst/>
              <a:gdLst/>
              <a:ahLst/>
              <a:cxnLst/>
              <a:rect r="r" b="b" t="t" l="l"/>
              <a:pathLst>
                <a:path h="228106" w="1205145">
                  <a:moveTo>
                    <a:pt x="0" y="0"/>
                  </a:moveTo>
                  <a:lnTo>
                    <a:pt x="1205145" y="0"/>
                  </a:lnTo>
                  <a:lnTo>
                    <a:pt x="1205145" y="228106"/>
                  </a:lnTo>
                  <a:lnTo>
                    <a:pt x="0" y="228106"/>
                  </a:lnTo>
                  <a:close/>
                </a:path>
              </a:pathLst>
            </a:custGeom>
            <a:solidFill>
              <a:srgbClr val="0D5174"/>
            </a:solidFill>
          </p:spPr>
        </p:sp>
        <p:sp>
          <p:nvSpPr>
            <p:cNvPr name="TextBox 4" id="4"/>
            <p:cNvSpPr txBox="true"/>
            <p:nvPr/>
          </p:nvSpPr>
          <p:spPr>
            <a:xfrm>
              <a:off x="0" y="0"/>
              <a:ext cx="1205145" cy="228106"/>
            </a:xfrm>
            <a:prstGeom prst="rect">
              <a:avLst/>
            </a:prstGeom>
          </p:spPr>
          <p:txBody>
            <a:bodyPr anchor="ctr" rtlCol="false" tIns="165100" lIns="165100" bIns="165100" rIns="165100"/>
            <a:lstStyle/>
            <a:p>
              <a:pPr>
                <a:lnSpc>
                  <a:spcPts val="2123"/>
                </a:lnSpc>
              </a:pPr>
              <a:r>
                <a:rPr lang="en-US" sz="1799">
                  <a:solidFill>
                    <a:srgbClr val="FFFFFF"/>
                  </a:solidFill>
                  <a:latin typeface="TT Chocolates Bold"/>
                </a:rPr>
                <a:t>Alessandro Macaro       05225 01459</a:t>
              </a:r>
            </a:p>
            <a:p>
              <a:pPr>
                <a:lnSpc>
                  <a:spcPts val="2123"/>
                </a:lnSpc>
              </a:pPr>
              <a:r>
                <a:rPr lang="en-US" sz="1799">
                  <a:solidFill>
                    <a:srgbClr val="FFFFFF"/>
                  </a:solidFill>
                  <a:latin typeface="TT Chocolates Bold"/>
                </a:rPr>
                <a:t>Alberto Montefusco     05225 01498</a:t>
              </a:r>
            </a:p>
          </p:txBody>
        </p:sp>
      </p:grpSp>
      <p:sp>
        <p:nvSpPr>
          <p:cNvPr name="Freeform 5" id="5"/>
          <p:cNvSpPr/>
          <p:nvPr/>
        </p:nvSpPr>
        <p:spPr>
          <a:xfrm flipH="false" flipV="false" rot="0">
            <a:off x="1755119" y="294615"/>
            <a:ext cx="2472816" cy="1037219"/>
          </a:xfrm>
          <a:custGeom>
            <a:avLst/>
            <a:gdLst/>
            <a:ahLst/>
            <a:cxnLst/>
            <a:rect r="r" b="b" t="t" l="l"/>
            <a:pathLst>
              <a:path h="1037219" w="2472816">
                <a:moveTo>
                  <a:pt x="0" y="0"/>
                </a:moveTo>
                <a:lnTo>
                  <a:pt x="2472816" y="0"/>
                </a:lnTo>
                <a:lnTo>
                  <a:pt x="2472816" y="1037219"/>
                </a:lnTo>
                <a:lnTo>
                  <a:pt x="0" y="1037219"/>
                </a:lnTo>
                <a:lnTo>
                  <a:pt x="0" y="0"/>
                </a:lnTo>
                <a:close/>
              </a:path>
            </a:pathLst>
          </a:custGeom>
          <a:blipFill>
            <a:blip r:embed="rId2"/>
            <a:stretch>
              <a:fillRect l="0" t="0" r="0" b="0"/>
            </a:stretch>
          </a:blipFill>
        </p:spPr>
      </p:sp>
      <p:sp>
        <p:nvSpPr>
          <p:cNvPr name="Freeform 6" id="6"/>
          <p:cNvSpPr/>
          <p:nvPr/>
        </p:nvSpPr>
        <p:spPr>
          <a:xfrm flipH="false" flipV="false" rot="0">
            <a:off x="12322273" y="294615"/>
            <a:ext cx="5965727" cy="9795752"/>
          </a:xfrm>
          <a:custGeom>
            <a:avLst/>
            <a:gdLst/>
            <a:ahLst/>
            <a:cxnLst/>
            <a:rect r="r" b="b" t="t" l="l"/>
            <a:pathLst>
              <a:path h="9795752" w="5965727">
                <a:moveTo>
                  <a:pt x="0" y="0"/>
                </a:moveTo>
                <a:lnTo>
                  <a:pt x="5965727" y="0"/>
                </a:lnTo>
                <a:lnTo>
                  <a:pt x="5965727" y="9795753"/>
                </a:lnTo>
                <a:lnTo>
                  <a:pt x="0" y="9795753"/>
                </a:lnTo>
                <a:lnTo>
                  <a:pt x="0" y="0"/>
                </a:lnTo>
                <a:close/>
              </a:path>
            </a:pathLst>
          </a:custGeom>
          <a:blipFill>
            <a:blip r:embed="rId3"/>
            <a:stretch>
              <a:fillRect l="0" t="0" r="0" b="0"/>
            </a:stretch>
          </a:blipFill>
        </p:spPr>
      </p:sp>
      <p:sp>
        <p:nvSpPr>
          <p:cNvPr name="Freeform 7" id="7"/>
          <p:cNvSpPr/>
          <p:nvPr/>
        </p:nvSpPr>
        <p:spPr>
          <a:xfrm flipH="false" flipV="false" rot="0">
            <a:off x="510091" y="294615"/>
            <a:ext cx="1037219" cy="1037219"/>
          </a:xfrm>
          <a:custGeom>
            <a:avLst/>
            <a:gdLst/>
            <a:ahLst/>
            <a:cxnLst/>
            <a:rect r="r" b="b" t="t" l="l"/>
            <a:pathLst>
              <a:path h="1037219" w="1037219">
                <a:moveTo>
                  <a:pt x="0" y="0"/>
                </a:moveTo>
                <a:lnTo>
                  <a:pt x="1037218" y="0"/>
                </a:lnTo>
                <a:lnTo>
                  <a:pt x="1037218" y="1037219"/>
                </a:lnTo>
                <a:lnTo>
                  <a:pt x="0" y="1037219"/>
                </a:lnTo>
                <a:lnTo>
                  <a:pt x="0" y="0"/>
                </a:lnTo>
                <a:close/>
              </a:path>
            </a:pathLst>
          </a:custGeom>
          <a:blipFill>
            <a:blip r:embed="rId4"/>
            <a:stretch>
              <a:fillRect l="0" t="0" r="0" b="0"/>
            </a:stretch>
          </a:blipFill>
        </p:spPr>
      </p:sp>
      <p:sp>
        <p:nvSpPr>
          <p:cNvPr name="TextBox 8" id="8"/>
          <p:cNvSpPr txBox="true"/>
          <p:nvPr/>
        </p:nvSpPr>
        <p:spPr>
          <a:xfrm rot="0">
            <a:off x="1028700" y="5617038"/>
            <a:ext cx="15927355" cy="1580592"/>
          </a:xfrm>
          <a:prstGeom prst="rect">
            <a:avLst/>
          </a:prstGeom>
        </p:spPr>
        <p:txBody>
          <a:bodyPr anchor="t" rtlCol="false" tIns="0" lIns="0" bIns="0" rIns="0">
            <a:spAutoFit/>
          </a:bodyPr>
          <a:lstStyle/>
          <a:p>
            <a:pPr marL="0" indent="0" lvl="0">
              <a:lnSpc>
                <a:spcPts val="11978"/>
              </a:lnSpc>
            </a:pPr>
            <a:r>
              <a:rPr lang="en-US" sz="11978" spc="131">
                <a:solidFill>
                  <a:srgbClr val="0D5174"/>
                </a:solidFill>
                <a:latin typeface="Anton Ultra-Bold"/>
              </a:rPr>
              <a:t>ONE-SHOT LEARNING</a:t>
            </a:r>
          </a:p>
        </p:txBody>
      </p:sp>
      <p:sp>
        <p:nvSpPr>
          <p:cNvPr name="TextBox 9" id="9"/>
          <p:cNvSpPr txBox="true"/>
          <p:nvPr/>
        </p:nvSpPr>
        <p:spPr>
          <a:xfrm rot="0">
            <a:off x="1028700" y="2366473"/>
            <a:ext cx="10231834" cy="3105151"/>
          </a:xfrm>
          <a:prstGeom prst="rect">
            <a:avLst/>
          </a:prstGeom>
        </p:spPr>
        <p:txBody>
          <a:bodyPr anchor="t" rtlCol="false" tIns="0" lIns="0" bIns="0" rIns="0">
            <a:spAutoFit/>
          </a:bodyPr>
          <a:lstStyle/>
          <a:p>
            <a:pPr marL="0" indent="0" lvl="0">
              <a:lnSpc>
                <a:spcPts val="6000"/>
              </a:lnSpc>
            </a:pPr>
            <a:r>
              <a:rPr lang="en-US" sz="6000">
                <a:solidFill>
                  <a:srgbClr val="0D5174"/>
                </a:solidFill>
                <a:latin typeface="TT Chocolates Bold"/>
              </a:rPr>
              <a:t>LEVERAGING GENE EXPRESSION AND GENOMIC VARATION FOR CANCER PREDICTION USING </a:t>
            </a:r>
          </a:p>
        </p:txBody>
      </p:sp>
      <p:sp>
        <p:nvSpPr>
          <p:cNvPr name="TextBox 10" id="10"/>
          <p:cNvSpPr txBox="true"/>
          <p:nvPr/>
        </p:nvSpPr>
        <p:spPr>
          <a:xfrm rot="0">
            <a:off x="1028700" y="7786422"/>
            <a:ext cx="7380283" cy="476250"/>
          </a:xfrm>
          <a:prstGeom prst="rect">
            <a:avLst/>
          </a:prstGeom>
        </p:spPr>
        <p:txBody>
          <a:bodyPr anchor="t" rtlCol="false" tIns="0" lIns="0" bIns="0" rIns="0">
            <a:spAutoFit/>
          </a:bodyPr>
          <a:lstStyle/>
          <a:p>
            <a:pPr algn="l" marL="0" indent="0" lvl="0">
              <a:lnSpc>
                <a:spcPts val="3600"/>
              </a:lnSpc>
            </a:pPr>
            <a:r>
              <a:rPr lang="en-US" sz="3000">
                <a:solidFill>
                  <a:srgbClr val="0D5174"/>
                </a:solidFill>
                <a:latin typeface="TT Chocolates"/>
              </a:rPr>
              <a:t>Strumenti formali per la Bioinformatica</a:t>
            </a:r>
          </a:p>
        </p:txBody>
      </p:sp>
      <p:sp>
        <p:nvSpPr>
          <p:cNvPr name="TextBox 11" id="11"/>
          <p:cNvSpPr txBox="true"/>
          <p:nvPr/>
        </p:nvSpPr>
        <p:spPr>
          <a:xfrm rot="0">
            <a:off x="15020117" y="483787"/>
            <a:ext cx="2752367" cy="329438"/>
          </a:xfrm>
          <a:prstGeom prst="rect">
            <a:avLst/>
          </a:prstGeom>
        </p:spPr>
        <p:txBody>
          <a:bodyPr anchor="t" rtlCol="false" tIns="0" lIns="0" bIns="0" rIns="0">
            <a:spAutoFit/>
          </a:bodyPr>
          <a:lstStyle/>
          <a:p>
            <a:pPr algn="r" marL="0" indent="0" lvl="0">
              <a:lnSpc>
                <a:spcPts val="2595"/>
              </a:lnSpc>
            </a:pPr>
            <a:r>
              <a:rPr lang="en-US" sz="2199">
                <a:solidFill>
                  <a:srgbClr val="0D5174"/>
                </a:solidFill>
                <a:latin typeface="TT Chocolates Bold"/>
              </a:rPr>
              <a:t>A.A. 2023/2024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206082" y="1028700"/>
            <a:ext cx="4872669" cy="1103246"/>
          </a:xfrm>
          <a:custGeom>
            <a:avLst/>
            <a:gdLst/>
            <a:ahLst/>
            <a:cxnLst/>
            <a:rect r="r" b="b" t="t" l="l"/>
            <a:pathLst>
              <a:path h="1103246" w="4872669">
                <a:moveTo>
                  <a:pt x="0" y="0"/>
                </a:moveTo>
                <a:lnTo>
                  <a:pt x="4872669" y="0"/>
                </a:lnTo>
                <a:lnTo>
                  <a:pt x="4872669" y="1103246"/>
                </a:lnTo>
                <a:lnTo>
                  <a:pt x="0" y="1103246"/>
                </a:lnTo>
                <a:lnTo>
                  <a:pt x="0" y="0"/>
                </a:lnTo>
                <a:close/>
              </a:path>
            </a:pathLst>
          </a:custGeom>
          <a:blipFill>
            <a:blip r:embed="rId2"/>
            <a:stretch>
              <a:fillRect l="0" t="0" r="0" b="0"/>
            </a:stretch>
          </a:blipFill>
        </p:spPr>
      </p:sp>
      <p:sp>
        <p:nvSpPr>
          <p:cNvPr name="Freeform 6" id="6"/>
          <p:cNvSpPr/>
          <p:nvPr/>
        </p:nvSpPr>
        <p:spPr>
          <a:xfrm flipH="false" flipV="false" rot="0">
            <a:off x="9421952" y="2836944"/>
            <a:ext cx="8321437" cy="6421356"/>
          </a:xfrm>
          <a:custGeom>
            <a:avLst/>
            <a:gdLst/>
            <a:ahLst/>
            <a:cxnLst/>
            <a:rect r="r" b="b" t="t" l="l"/>
            <a:pathLst>
              <a:path h="6421356" w="8321437">
                <a:moveTo>
                  <a:pt x="0" y="0"/>
                </a:moveTo>
                <a:lnTo>
                  <a:pt x="8321436" y="0"/>
                </a:lnTo>
                <a:lnTo>
                  <a:pt x="8321436" y="6421356"/>
                </a:lnTo>
                <a:lnTo>
                  <a:pt x="0" y="6421356"/>
                </a:lnTo>
                <a:lnTo>
                  <a:pt x="0" y="0"/>
                </a:lnTo>
                <a:close/>
              </a:path>
            </a:pathLst>
          </a:custGeom>
          <a:blipFill>
            <a:blip r:embed="rId3"/>
            <a:stretch>
              <a:fillRect l="0" t="0" r="0" b="0"/>
            </a:stretch>
          </a:blipFill>
        </p:spPr>
      </p:sp>
      <p:sp>
        <p:nvSpPr>
          <p:cNvPr name="TextBox 7" id="7"/>
          <p:cNvSpPr txBox="true"/>
          <p:nvPr/>
        </p:nvSpPr>
        <p:spPr>
          <a:xfrm rot="0">
            <a:off x="756493" y="5308111"/>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Fase 2</a:t>
            </a:r>
          </a:p>
        </p:txBody>
      </p:sp>
      <p:sp>
        <p:nvSpPr>
          <p:cNvPr name="TextBox 8" id="8"/>
          <p:cNvSpPr txBox="true"/>
          <p:nvPr/>
        </p:nvSpPr>
        <p:spPr>
          <a:xfrm rot="0">
            <a:off x="948931" y="6378084"/>
            <a:ext cx="7851547" cy="261302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Per colmare questa difficoltà, è disponibile </a:t>
            </a:r>
            <a:r>
              <a:rPr lang="en-US" sz="2499">
                <a:solidFill>
                  <a:srgbClr val="0D5174"/>
                </a:solidFill>
                <a:latin typeface="TT Chocolates Bold"/>
              </a:rPr>
              <a:t>cBioPortal</a:t>
            </a:r>
            <a:r>
              <a:rPr lang="en-US" sz="2499">
                <a:solidFill>
                  <a:srgbClr val="0D5174"/>
                </a:solidFill>
                <a:latin typeface="TT Chocolates"/>
              </a:rPr>
              <a:t>, una risorsa open-access e open-source che facilita l'esplorazione interattiva di dati genomici sul cancro. </a:t>
            </a:r>
          </a:p>
          <a:p>
            <a:pPr algn="l" marL="0" indent="0" lvl="0">
              <a:lnSpc>
                <a:spcPts val="3499"/>
              </a:lnSpc>
              <a:spcBef>
                <a:spcPct val="0"/>
              </a:spcBef>
            </a:pPr>
            <a:r>
              <a:rPr lang="en-US" sz="2499">
                <a:solidFill>
                  <a:srgbClr val="0D5174"/>
                </a:solidFill>
                <a:latin typeface="TT Chocolates"/>
              </a:rPr>
              <a:t>In particolare, cBioPortal mette a disposizione un vasto assortimento di progetti che incorporano frammenti del dataset TCGA.</a:t>
            </a:r>
          </a:p>
        </p:txBody>
      </p:sp>
      <p:sp>
        <p:nvSpPr>
          <p:cNvPr name="TextBox 9" id="9"/>
          <p:cNvSpPr txBox="true"/>
          <p:nvPr/>
        </p:nvSpPr>
        <p:spPr>
          <a:xfrm rot="0">
            <a:off x="1028700" y="3733311"/>
            <a:ext cx="7851547" cy="12985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D5174"/>
                </a:solidFill>
                <a:latin typeface="TT Chocolates Bold"/>
              </a:rPr>
              <a:t>The Cancer Genome Atlas (TCGA) </a:t>
            </a:r>
            <a:r>
              <a:rPr lang="en-US" sz="2499">
                <a:solidFill>
                  <a:srgbClr val="0D5174"/>
                </a:solidFill>
                <a:latin typeface="TT Chocolates"/>
              </a:rPr>
              <a:t>rappresenta il dataset di maggiore rilevanza in questo ambito, ma l'accesso ai dati in suo possesso è particolarmente ostico.</a:t>
            </a:r>
          </a:p>
        </p:txBody>
      </p:sp>
      <p:sp>
        <p:nvSpPr>
          <p:cNvPr name="TextBox 10" id="10"/>
          <p:cNvSpPr txBox="true"/>
          <p:nvPr/>
        </p:nvSpPr>
        <p:spPr>
          <a:xfrm rot="0">
            <a:off x="756493" y="2665494"/>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Fase 1</a:t>
            </a:r>
          </a:p>
        </p:txBody>
      </p:sp>
      <p:sp>
        <p:nvSpPr>
          <p:cNvPr name="TextBox 11" id="11"/>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Collection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03937" y="5007268"/>
            <a:ext cx="3412116" cy="1009874"/>
            <a:chOff x="0" y="0"/>
            <a:chExt cx="898664" cy="265975"/>
          </a:xfrm>
        </p:grpSpPr>
        <p:sp>
          <p:nvSpPr>
            <p:cNvPr name="Freeform 6" id="6"/>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7" id="7"/>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Clinici</a:t>
              </a:r>
            </a:p>
          </p:txBody>
        </p:sp>
      </p:grpSp>
      <p:sp>
        <p:nvSpPr>
          <p:cNvPr name="TextBox 8" id="8"/>
          <p:cNvSpPr txBox="true"/>
          <p:nvPr/>
        </p:nvSpPr>
        <p:spPr>
          <a:xfrm rot="0">
            <a:off x="396699" y="2809162"/>
            <a:ext cx="16154548" cy="422275"/>
          </a:xfrm>
          <a:prstGeom prst="rect">
            <a:avLst/>
          </a:prstGeom>
        </p:spPr>
        <p:txBody>
          <a:bodyPr anchor="t" rtlCol="false" tIns="0" lIns="0" bIns="0" rIns="0">
            <a:spAutoFit/>
          </a:bodyPr>
          <a:lstStyle/>
          <a:p>
            <a:pPr algn="l">
              <a:lnSpc>
                <a:spcPts val="3499"/>
              </a:lnSpc>
            </a:pPr>
            <a:r>
              <a:rPr lang="en-US" sz="2499">
                <a:solidFill>
                  <a:srgbClr val="0D5174"/>
                </a:solidFill>
                <a:latin typeface="TT Chocolates"/>
              </a:rPr>
              <a:t>Ciascun progetto comprende una varietà di file, suddivisi nelle seguenti categorie:</a:t>
            </a:r>
          </a:p>
        </p:txBody>
      </p:sp>
      <p:sp>
        <p:nvSpPr>
          <p:cNvPr name="TextBox 9" id="9"/>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Selection</a:t>
            </a:r>
          </a:p>
        </p:txBody>
      </p:sp>
      <p:sp>
        <p:nvSpPr>
          <p:cNvPr name="AutoShape 10" id="10"/>
          <p:cNvSpPr/>
          <p:nvPr/>
        </p:nvSpPr>
        <p:spPr>
          <a:xfrm>
            <a:off x="5016052" y="5531255"/>
            <a:ext cx="1288417" cy="0"/>
          </a:xfrm>
          <a:prstGeom prst="line">
            <a:avLst/>
          </a:prstGeom>
          <a:ln cap="flat" w="38100">
            <a:solidFill>
              <a:srgbClr val="BE5108"/>
            </a:solidFill>
            <a:prstDash val="solid"/>
            <a:headEnd type="none" len="sm" w="sm"/>
            <a:tailEnd type="none" len="sm" w="sm"/>
          </a:ln>
        </p:spPr>
      </p:sp>
      <p:grpSp>
        <p:nvGrpSpPr>
          <p:cNvPr name="Group 11" id="11"/>
          <p:cNvGrpSpPr/>
          <p:nvPr/>
        </p:nvGrpSpPr>
        <p:grpSpPr>
          <a:xfrm rot="0">
            <a:off x="8571199" y="3707687"/>
            <a:ext cx="6772809" cy="1076960"/>
            <a:chOff x="0" y="0"/>
            <a:chExt cx="1783785" cy="283644"/>
          </a:xfrm>
        </p:grpSpPr>
        <p:sp>
          <p:nvSpPr>
            <p:cNvPr name="Freeform 12" id="12"/>
            <p:cNvSpPr/>
            <p:nvPr/>
          </p:nvSpPr>
          <p:spPr>
            <a:xfrm flipH="false" flipV="false" rot="0">
              <a:off x="0" y="0"/>
              <a:ext cx="1783785" cy="283644"/>
            </a:xfrm>
            <a:custGeom>
              <a:avLst/>
              <a:gdLst/>
              <a:ahLst/>
              <a:cxnLst/>
              <a:rect r="r" b="b" t="t" l="l"/>
              <a:pathLst>
                <a:path h="283644" w="1783785">
                  <a:moveTo>
                    <a:pt x="58298" y="0"/>
                  </a:moveTo>
                  <a:lnTo>
                    <a:pt x="1725488" y="0"/>
                  </a:lnTo>
                  <a:cubicBezTo>
                    <a:pt x="1757684" y="0"/>
                    <a:pt x="1783785" y="26101"/>
                    <a:pt x="1783785" y="58298"/>
                  </a:cubicBezTo>
                  <a:lnTo>
                    <a:pt x="1783785" y="225346"/>
                  </a:lnTo>
                  <a:cubicBezTo>
                    <a:pt x="1783785" y="257543"/>
                    <a:pt x="1757684" y="283644"/>
                    <a:pt x="1725488" y="283644"/>
                  </a:cubicBezTo>
                  <a:lnTo>
                    <a:pt x="58298" y="283644"/>
                  </a:lnTo>
                  <a:cubicBezTo>
                    <a:pt x="26101" y="283644"/>
                    <a:pt x="0" y="257543"/>
                    <a:pt x="0" y="225346"/>
                  </a:cubicBezTo>
                  <a:lnTo>
                    <a:pt x="0" y="58298"/>
                  </a:lnTo>
                  <a:cubicBezTo>
                    <a:pt x="0" y="26101"/>
                    <a:pt x="26101" y="0"/>
                    <a:pt x="58298" y="0"/>
                  </a:cubicBezTo>
                  <a:close/>
                </a:path>
              </a:pathLst>
            </a:custGeom>
            <a:solidFill>
              <a:srgbClr val="FFFFFF"/>
            </a:solidFill>
            <a:ln w="38100" cap="rnd">
              <a:solidFill>
                <a:srgbClr val="BE5108"/>
              </a:solidFill>
              <a:prstDash val="solid"/>
              <a:round/>
            </a:ln>
          </p:spPr>
        </p:sp>
        <p:sp>
          <p:nvSpPr>
            <p:cNvPr name="TextBox 13" id="13"/>
            <p:cNvSpPr txBox="true"/>
            <p:nvPr/>
          </p:nvSpPr>
          <p:spPr>
            <a:xfrm>
              <a:off x="0" y="-47625"/>
              <a:ext cx="1783785"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Dati clinici (informazioni demografiche, informazioni sul trattamento)</a:t>
              </a:r>
            </a:p>
          </p:txBody>
        </p:sp>
      </p:grpSp>
      <p:grpSp>
        <p:nvGrpSpPr>
          <p:cNvPr name="Group 14" id="14"/>
          <p:cNvGrpSpPr/>
          <p:nvPr/>
        </p:nvGrpSpPr>
        <p:grpSpPr>
          <a:xfrm rot="0">
            <a:off x="8571199" y="4992776"/>
            <a:ext cx="7194232" cy="1076960"/>
            <a:chOff x="0" y="0"/>
            <a:chExt cx="1894777" cy="283644"/>
          </a:xfrm>
        </p:grpSpPr>
        <p:sp>
          <p:nvSpPr>
            <p:cNvPr name="Freeform 15" id="15"/>
            <p:cNvSpPr/>
            <p:nvPr/>
          </p:nvSpPr>
          <p:spPr>
            <a:xfrm flipH="false" flipV="false" rot="0">
              <a:off x="0" y="0"/>
              <a:ext cx="1894777" cy="283644"/>
            </a:xfrm>
            <a:custGeom>
              <a:avLst/>
              <a:gdLst/>
              <a:ahLst/>
              <a:cxnLst/>
              <a:rect r="r" b="b" t="t" l="l"/>
              <a:pathLst>
                <a:path h="283644" w="1894777">
                  <a:moveTo>
                    <a:pt x="54883" y="0"/>
                  </a:moveTo>
                  <a:lnTo>
                    <a:pt x="1839895" y="0"/>
                  </a:lnTo>
                  <a:cubicBezTo>
                    <a:pt x="1870205" y="0"/>
                    <a:pt x="1894777" y="24572"/>
                    <a:pt x="1894777" y="54883"/>
                  </a:cubicBezTo>
                  <a:lnTo>
                    <a:pt x="1894777" y="228761"/>
                  </a:lnTo>
                  <a:cubicBezTo>
                    <a:pt x="1894777" y="259072"/>
                    <a:pt x="1870205" y="283644"/>
                    <a:pt x="1839895" y="283644"/>
                  </a:cubicBezTo>
                  <a:lnTo>
                    <a:pt x="54883" y="283644"/>
                  </a:lnTo>
                  <a:cubicBezTo>
                    <a:pt x="24572" y="283644"/>
                    <a:pt x="0" y="259072"/>
                    <a:pt x="0" y="228761"/>
                  </a:cubicBezTo>
                  <a:lnTo>
                    <a:pt x="0" y="54883"/>
                  </a:lnTo>
                  <a:cubicBezTo>
                    <a:pt x="0" y="24572"/>
                    <a:pt x="24572" y="0"/>
                    <a:pt x="54883" y="0"/>
                  </a:cubicBezTo>
                  <a:close/>
                </a:path>
              </a:pathLst>
            </a:custGeom>
            <a:solidFill>
              <a:srgbClr val="FFFFFF"/>
            </a:solidFill>
            <a:ln w="38100" cap="rnd">
              <a:solidFill>
                <a:srgbClr val="BE5108"/>
              </a:solidFill>
              <a:prstDash val="solid"/>
              <a:round/>
            </a:ln>
          </p:spPr>
        </p:sp>
        <p:sp>
          <p:nvSpPr>
            <p:cNvPr name="TextBox 16" id="16"/>
            <p:cNvSpPr txBox="true"/>
            <p:nvPr/>
          </p:nvSpPr>
          <p:spPr>
            <a:xfrm>
              <a:off x="0" y="-47625"/>
              <a:ext cx="1894777"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Dati biospecifici (informazioni sulle modalità di trattamento dei campioni) </a:t>
              </a:r>
            </a:p>
          </p:txBody>
        </p:sp>
      </p:grpSp>
      <p:grpSp>
        <p:nvGrpSpPr>
          <p:cNvPr name="Group 17" id="17"/>
          <p:cNvGrpSpPr/>
          <p:nvPr/>
        </p:nvGrpSpPr>
        <p:grpSpPr>
          <a:xfrm rot="0">
            <a:off x="10124052" y="6169543"/>
            <a:ext cx="3667105" cy="1009874"/>
            <a:chOff x="0" y="0"/>
            <a:chExt cx="965822" cy="265975"/>
          </a:xfrm>
        </p:grpSpPr>
        <p:sp>
          <p:nvSpPr>
            <p:cNvPr name="Freeform 18" id="18"/>
            <p:cNvSpPr/>
            <p:nvPr/>
          </p:nvSpPr>
          <p:spPr>
            <a:xfrm flipH="false" flipV="false" rot="0">
              <a:off x="0" y="0"/>
              <a:ext cx="965822" cy="265975"/>
            </a:xfrm>
            <a:custGeom>
              <a:avLst/>
              <a:gdLst/>
              <a:ahLst/>
              <a:cxnLst/>
              <a:rect r="r" b="b" t="t" l="l"/>
              <a:pathLst>
                <a:path h="265975" w="965822">
                  <a:moveTo>
                    <a:pt x="107670" y="0"/>
                  </a:moveTo>
                  <a:lnTo>
                    <a:pt x="858152" y="0"/>
                  </a:lnTo>
                  <a:cubicBezTo>
                    <a:pt x="917616" y="0"/>
                    <a:pt x="965822" y="48206"/>
                    <a:pt x="965822" y="107670"/>
                  </a:cubicBezTo>
                  <a:lnTo>
                    <a:pt x="965822" y="158305"/>
                  </a:lnTo>
                  <a:cubicBezTo>
                    <a:pt x="965822" y="217770"/>
                    <a:pt x="917616" y="265975"/>
                    <a:pt x="858152" y="265975"/>
                  </a:cubicBezTo>
                  <a:lnTo>
                    <a:pt x="107670" y="265975"/>
                  </a:lnTo>
                  <a:cubicBezTo>
                    <a:pt x="48206" y="265975"/>
                    <a:pt x="0" y="217770"/>
                    <a:pt x="0" y="158305"/>
                  </a:cubicBezTo>
                  <a:lnTo>
                    <a:pt x="0" y="107670"/>
                  </a:lnTo>
                  <a:cubicBezTo>
                    <a:pt x="0" y="48206"/>
                    <a:pt x="48206" y="0"/>
                    <a:pt x="107670" y="0"/>
                  </a:cubicBezTo>
                  <a:close/>
                </a:path>
              </a:pathLst>
            </a:custGeom>
            <a:solidFill>
              <a:srgbClr val="FFFFFF"/>
            </a:solidFill>
            <a:ln w="38100" cap="rnd">
              <a:solidFill>
                <a:srgbClr val="BE5108"/>
              </a:solidFill>
              <a:prstDash val="solid"/>
              <a:round/>
            </a:ln>
          </p:spPr>
        </p:sp>
        <p:sp>
          <p:nvSpPr>
            <p:cNvPr name="TextBox 19" id="19"/>
            <p:cNvSpPr txBox="true"/>
            <p:nvPr/>
          </p:nvSpPr>
          <p:spPr>
            <a:xfrm>
              <a:off x="0" y="-47625"/>
              <a:ext cx="965822" cy="313600"/>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Report patologici</a:t>
              </a:r>
            </a:p>
          </p:txBody>
        </p:sp>
      </p:grpSp>
      <p:sp>
        <p:nvSpPr>
          <p:cNvPr name="AutoShape 20" id="20"/>
          <p:cNvSpPr/>
          <p:nvPr/>
        </p:nvSpPr>
        <p:spPr>
          <a:xfrm flipH="true">
            <a:off x="6304470" y="4246167"/>
            <a:ext cx="0" cy="2428313"/>
          </a:xfrm>
          <a:prstGeom prst="line">
            <a:avLst/>
          </a:prstGeom>
          <a:ln cap="flat" w="38100">
            <a:solidFill>
              <a:srgbClr val="BE5108"/>
            </a:solidFill>
            <a:prstDash val="solid"/>
            <a:headEnd type="none" len="sm" w="sm"/>
            <a:tailEnd type="none" len="sm" w="sm"/>
          </a:ln>
        </p:spPr>
      </p:sp>
      <p:sp>
        <p:nvSpPr>
          <p:cNvPr name="AutoShape 21" id="21"/>
          <p:cNvSpPr/>
          <p:nvPr/>
        </p:nvSpPr>
        <p:spPr>
          <a:xfrm>
            <a:off x="6304470" y="6655430"/>
            <a:ext cx="3819582" cy="19050"/>
          </a:xfrm>
          <a:prstGeom prst="line">
            <a:avLst/>
          </a:prstGeom>
          <a:ln cap="flat" w="38100">
            <a:solidFill>
              <a:srgbClr val="BE5108"/>
            </a:solidFill>
            <a:prstDash val="solid"/>
            <a:headEnd type="none" len="sm" w="sm"/>
            <a:tailEnd type="none" len="sm" w="sm"/>
          </a:ln>
        </p:spPr>
      </p:sp>
      <p:sp>
        <p:nvSpPr>
          <p:cNvPr name="AutoShape 22" id="22"/>
          <p:cNvSpPr/>
          <p:nvPr/>
        </p:nvSpPr>
        <p:spPr>
          <a:xfrm>
            <a:off x="6304470" y="5531255"/>
            <a:ext cx="2266730" cy="0"/>
          </a:xfrm>
          <a:prstGeom prst="line">
            <a:avLst/>
          </a:prstGeom>
          <a:ln cap="flat" w="38100">
            <a:solidFill>
              <a:srgbClr val="BE5108"/>
            </a:solidFill>
            <a:prstDash val="solid"/>
            <a:headEnd type="none" len="sm" w="sm"/>
            <a:tailEnd type="none" len="sm" w="sm"/>
          </a:ln>
        </p:spPr>
      </p:sp>
      <p:sp>
        <p:nvSpPr>
          <p:cNvPr name="AutoShape 23" id="23"/>
          <p:cNvSpPr/>
          <p:nvPr/>
        </p:nvSpPr>
        <p:spPr>
          <a:xfrm flipV="true">
            <a:off x="6304470" y="4246167"/>
            <a:ext cx="2266730" cy="19050"/>
          </a:xfrm>
          <a:prstGeom prst="line">
            <a:avLst/>
          </a:prstGeom>
          <a:ln cap="flat" w="38100">
            <a:solidFill>
              <a:srgbClr val="BE5108"/>
            </a:solidFill>
            <a:prstDash val="solid"/>
            <a:headEnd type="none" len="sm" w="sm"/>
            <a:tailEnd type="none" len="sm" w="sm"/>
          </a:ln>
        </p:spPr>
      </p:sp>
      <p:sp>
        <p:nvSpPr>
          <p:cNvPr name="AutoShape 24" id="24"/>
          <p:cNvSpPr/>
          <p:nvPr/>
        </p:nvSpPr>
        <p:spPr>
          <a:xfrm>
            <a:off x="5016052" y="8274680"/>
            <a:ext cx="1288417" cy="0"/>
          </a:xfrm>
          <a:prstGeom prst="line">
            <a:avLst/>
          </a:prstGeom>
          <a:ln cap="flat" w="38100">
            <a:solidFill>
              <a:srgbClr val="BE5108"/>
            </a:solidFill>
            <a:prstDash val="solid"/>
            <a:headEnd type="none" len="sm" w="sm"/>
            <a:tailEnd type="none" len="sm" w="sm"/>
          </a:ln>
        </p:spPr>
      </p:sp>
      <p:grpSp>
        <p:nvGrpSpPr>
          <p:cNvPr name="Group 25" id="25"/>
          <p:cNvGrpSpPr/>
          <p:nvPr/>
        </p:nvGrpSpPr>
        <p:grpSpPr>
          <a:xfrm rot="0">
            <a:off x="1603937" y="7788793"/>
            <a:ext cx="11379974" cy="1086709"/>
            <a:chOff x="0" y="0"/>
            <a:chExt cx="15173299" cy="1448945"/>
          </a:xfrm>
        </p:grpSpPr>
        <p:grpSp>
          <p:nvGrpSpPr>
            <p:cNvPr name="Group 26" id="26"/>
            <p:cNvGrpSpPr/>
            <p:nvPr/>
          </p:nvGrpSpPr>
          <p:grpSpPr>
            <a:xfrm rot="0">
              <a:off x="0" y="0"/>
              <a:ext cx="4549488" cy="1346499"/>
              <a:chOff x="0" y="0"/>
              <a:chExt cx="898664" cy="265975"/>
            </a:xfrm>
          </p:grpSpPr>
          <p:sp>
            <p:nvSpPr>
              <p:cNvPr name="Freeform 27" id="27"/>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28" id="28"/>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Copy Number</a:t>
                </a:r>
              </a:p>
            </p:txBody>
          </p:sp>
        </p:grpSp>
        <p:grpSp>
          <p:nvGrpSpPr>
            <p:cNvPr name="Group 29" id="29"/>
            <p:cNvGrpSpPr/>
            <p:nvPr/>
          </p:nvGrpSpPr>
          <p:grpSpPr>
            <a:xfrm rot="0">
              <a:off x="6267377" y="12999"/>
              <a:ext cx="8905921" cy="1435946"/>
              <a:chOff x="0" y="0"/>
              <a:chExt cx="1759194" cy="283644"/>
            </a:xfrm>
          </p:grpSpPr>
          <p:sp>
            <p:nvSpPr>
              <p:cNvPr name="Freeform 30" id="30"/>
              <p:cNvSpPr/>
              <p:nvPr/>
            </p:nvSpPr>
            <p:spPr>
              <a:xfrm flipH="false" flipV="false" rot="0">
                <a:off x="0" y="0"/>
                <a:ext cx="1759194" cy="283644"/>
              </a:xfrm>
              <a:custGeom>
                <a:avLst/>
                <a:gdLst/>
                <a:ahLst/>
                <a:cxnLst/>
                <a:rect r="r" b="b" t="t" l="l"/>
                <a:pathLst>
                  <a:path h="283644" w="1759194">
                    <a:moveTo>
                      <a:pt x="59112" y="0"/>
                    </a:moveTo>
                    <a:lnTo>
                      <a:pt x="1700082" y="0"/>
                    </a:lnTo>
                    <a:cubicBezTo>
                      <a:pt x="1715760" y="0"/>
                      <a:pt x="1730795" y="6228"/>
                      <a:pt x="1741881" y="17314"/>
                    </a:cubicBezTo>
                    <a:cubicBezTo>
                      <a:pt x="1752966" y="28399"/>
                      <a:pt x="1759194" y="43435"/>
                      <a:pt x="1759194" y="59112"/>
                    </a:cubicBezTo>
                    <a:lnTo>
                      <a:pt x="1759194" y="224531"/>
                    </a:lnTo>
                    <a:cubicBezTo>
                      <a:pt x="1759194" y="240209"/>
                      <a:pt x="1752966" y="255244"/>
                      <a:pt x="1741881" y="266330"/>
                    </a:cubicBezTo>
                    <a:cubicBezTo>
                      <a:pt x="1730795" y="277416"/>
                      <a:pt x="1715760" y="283644"/>
                      <a:pt x="1700082" y="283644"/>
                    </a:cubicBezTo>
                    <a:lnTo>
                      <a:pt x="59112" y="283644"/>
                    </a:lnTo>
                    <a:cubicBezTo>
                      <a:pt x="43435" y="283644"/>
                      <a:pt x="28399" y="277416"/>
                      <a:pt x="17314" y="266330"/>
                    </a:cubicBezTo>
                    <a:cubicBezTo>
                      <a:pt x="6228" y="255244"/>
                      <a:pt x="0" y="240209"/>
                      <a:pt x="0" y="224531"/>
                    </a:cubicBezTo>
                    <a:lnTo>
                      <a:pt x="0" y="59112"/>
                    </a:lnTo>
                    <a:cubicBezTo>
                      <a:pt x="0" y="43435"/>
                      <a:pt x="6228" y="28399"/>
                      <a:pt x="17314" y="17314"/>
                    </a:cubicBezTo>
                    <a:cubicBezTo>
                      <a:pt x="28399" y="6228"/>
                      <a:pt x="43435" y="0"/>
                      <a:pt x="59112" y="0"/>
                    </a:cubicBezTo>
                    <a:close/>
                  </a:path>
                </a:pathLst>
              </a:custGeom>
              <a:solidFill>
                <a:srgbClr val="FFFFFF"/>
              </a:solidFill>
              <a:ln w="38100" cap="rnd">
                <a:solidFill>
                  <a:srgbClr val="BE5108"/>
                </a:solidFill>
                <a:prstDash val="solid"/>
                <a:round/>
              </a:ln>
            </p:spPr>
          </p:sp>
          <p:sp>
            <p:nvSpPr>
              <p:cNvPr name="TextBox 31" id="31"/>
              <p:cNvSpPr txBox="true"/>
              <p:nvPr/>
            </p:nvSpPr>
            <p:spPr>
              <a:xfrm>
                <a:off x="0" y="-47625"/>
                <a:ext cx="1759194"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Il sequenziamento dell'intero genoma di campioni tumorali e normali</a:t>
                </a:r>
              </a:p>
            </p:txBody>
          </p:sp>
        </p:gr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Selection</a:t>
            </a:r>
          </a:p>
        </p:txBody>
      </p:sp>
      <p:grpSp>
        <p:nvGrpSpPr>
          <p:cNvPr name="Group 6" id="6"/>
          <p:cNvGrpSpPr/>
          <p:nvPr/>
        </p:nvGrpSpPr>
        <p:grpSpPr>
          <a:xfrm rot="0">
            <a:off x="1243038" y="3081130"/>
            <a:ext cx="3412116" cy="1009874"/>
            <a:chOff x="0" y="0"/>
            <a:chExt cx="898664" cy="265975"/>
          </a:xfrm>
        </p:grpSpPr>
        <p:sp>
          <p:nvSpPr>
            <p:cNvPr name="Freeform 7" id="7"/>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8" id="8"/>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DNA</a:t>
              </a:r>
            </a:p>
          </p:txBody>
        </p:sp>
      </p:grpSp>
      <p:sp>
        <p:nvSpPr>
          <p:cNvPr name="AutoShape 9" id="9"/>
          <p:cNvSpPr/>
          <p:nvPr/>
        </p:nvSpPr>
        <p:spPr>
          <a:xfrm>
            <a:off x="4655154" y="3567017"/>
            <a:ext cx="1288417" cy="0"/>
          </a:xfrm>
          <a:prstGeom prst="line">
            <a:avLst/>
          </a:prstGeom>
          <a:ln cap="flat" w="38100">
            <a:solidFill>
              <a:srgbClr val="BE5108"/>
            </a:solidFill>
            <a:prstDash val="solid"/>
            <a:headEnd type="none" len="sm" w="sm"/>
            <a:tailEnd type="none" len="sm" w="sm"/>
          </a:ln>
        </p:spPr>
      </p:sp>
      <p:grpSp>
        <p:nvGrpSpPr>
          <p:cNvPr name="Group 10" id="10"/>
          <p:cNvGrpSpPr/>
          <p:nvPr/>
        </p:nvGrpSpPr>
        <p:grpSpPr>
          <a:xfrm rot="0">
            <a:off x="5943571" y="3090879"/>
            <a:ext cx="7729532" cy="1076960"/>
            <a:chOff x="0" y="0"/>
            <a:chExt cx="2035762" cy="283644"/>
          </a:xfrm>
        </p:grpSpPr>
        <p:sp>
          <p:nvSpPr>
            <p:cNvPr name="Freeform 11" id="11"/>
            <p:cNvSpPr/>
            <p:nvPr/>
          </p:nvSpPr>
          <p:spPr>
            <a:xfrm flipH="false" flipV="false" rot="0">
              <a:off x="0" y="0"/>
              <a:ext cx="2035762" cy="283644"/>
            </a:xfrm>
            <a:custGeom>
              <a:avLst/>
              <a:gdLst/>
              <a:ahLst/>
              <a:cxnLst/>
              <a:rect r="r" b="b" t="t" l="l"/>
              <a:pathLst>
                <a:path h="283644" w="2035762">
                  <a:moveTo>
                    <a:pt x="51082" y="0"/>
                  </a:moveTo>
                  <a:lnTo>
                    <a:pt x="1984680" y="0"/>
                  </a:lnTo>
                  <a:cubicBezTo>
                    <a:pt x="2012891" y="0"/>
                    <a:pt x="2035762" y="22870"/>
                    <a:pt x="2035762" y="51082"/>
                  </a:cubicBezTo>
                  <a:lnTo>
                    <a:pt x="2035762" y="232562"/>
                  </a:lnTo>
                  <a:cubicBezTo>
                    <a:pt x="2035762" y="246110"/>
                    <a:pt x="2030380" y="259103"/>
                    <a:pt x="2020800" y="268682"/>
                  </a:cubicBezTo>
                  <a:cubicBezTo>
                    <a:pt x="2011220" y="278262"/>
                    <a:pt x="1998228" y="283644"/>
                    <a:pt x="1984680" y="283644"/>
                  </a:cubicBezTo>
                  <a:lnTo>
                    <a:pt x="51082" y="283644"/>
                  </a:lnTo>
                  <a:cubicBezTo>
                    <a:pt x="37534" y="283644"/>
                    <a:pt x="24541" y="278262"/>
                    <a:pt x="14961" y="268682"/>
                  </a:cubicBezTo>
                  <a:cubicBezTo>
                    <a:pt x="5382" y="259103"/>
                    <a:pt x="0" y="246110"/>
                    <a:pt x="0" y="232562"/>
                  </a:cubicBezTo>
                  <a:lnTo>
                    <a:pt x="0" y="51082"/>
                  </a:lnTo>
                  <a:cubicBezTo>
                    <a:pt x="0" y="37534"/>
                    <a:pt x="5382" y="24541"/>
                    <a:pt x="14961" y="14961"/>
                  </a:cubicBezTo>
                  <a:cubicBezTo>
                    <a:pt x="24541" y="5382"/>
                    <a:pt x="37534" y="0"/>
                    <a:pt x="51082" y="0"/>
                  </a:cubicBezTo>
                  <a:close/>
                </a:path>
              </a:pathLst>
            </a:custGeom>
            <a:solidFill>
              <a:srgbClr val="FFFFFF"/>
            </a:solidFill>
            <a:ln w="38100" cap="rnd">
              <a:solidFill>
                <a:srgbClr val="BE5108"/>
              </a:solidFill>
              <a:prstDash val="solid"/>
              <a:round/>
            </a:ln>
          </p:spPr>
        </p:sp>
        <p:sp>
          <p:nvSpPr>
            <p:cNvPr name="TextBox 12" id="12"/>
            <p:cNvSpPr txBox="true"/>
            <p:nvPr/>
          </p:nvSpPr>
          <p:spPr>
            <a:xfrm>
              <a:off x="0" y="-47625"/>
              <a:ext cx="2035762"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Il sequenziamento dell'intero esoma di campioni tumorali e normali</a:t>
              </a:r>
            </a:p>
          </p:txBody>
        </p:sp>
      </p:grpSp>
      <p:sp>
        <p:nvSpPr>
          <p:cNvPr name="AutoShape 13" id="13"/>
          <p:cNvSpPr/>
          <p:nvPr/>
        </p:nvSpPr>
        <p:spPr>
          <a:xfrm>
            <a:off x="4655154" y="5215701"/>
            <a:ext cx="1288417" cy="0"/>
          </a:xfrm>
          <a:prstGeom prst="line">
            <a:avLst/>
          </a:prstGeom>
          <a:ln cap="flat" w="38100">
            <a:solidFill>
              <a:srgbClr val="BE5108"/>
            </a:solidFill>
            <a:prstDash val="solid"/>
            <a:headEnd type="none" len="sm" w="sm"/>
            <a:tailEnd type="none" len="sm" w="sm"/>
          </a:ln>
        </p:spPr>
      </p:sp>
      <p:grpSp>
        <p:nvGrpSpPr>
          <p:cNvPr name="Group 14" id="14"/>
          <p:cNvGrpSpPr/>
          <p:nvPr/>
        </p:nvGrpSpPr>
        <p:grpSpPr>
          <a:xfrm rot="0">
            <a:off x="1243038" y="4644089"/>
            <a:ext cx="13217634" cy="1086709"/>
            <a:chOff x="0" y="0"/>
            <a:chExt cx="17623512" cy="1448945"/>
          </a:xfrm>
        </p:grpSpPr>
        <p:grpSp>
          <p:nvGrpSpPr>
            <p:cNvPr name="Group 15" id="15"/>
            <p:cNvGrpSpPr/>
            <p:nvPr/>
          </p:nvGrpSpPr>
          <p:grpSpPr>
            <a:xfrm rot="0">
              <a:off x="0" y="0"/>
              <a:ext cx="4549488" cy="1346499"/>
              <a:chOff x="0" y="0"/>
              <a:chExt cx="898664" cy="265975"/>
            </a:xfrm>
          </p:grpSpPr>
          <p:sp>
            <p:nvSpPr>
              <p:cNvPr name="Freeform 16" id="16"/>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17" id="17"/>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Metilazione</a:t>
                </a:r>
              </a:p>
            </p:txBody>
          </p:sp>
        </p:grpSp>
        <p:grpSp>
          <p:nvGrpSpPr>
            <p:cNvPr name="Group 18" id="18"/>
            <p:cNvGrpSpPr/>
            <p:nvPr/>
          </p:nvGrpSpPr>
          <p:grpSpPr>
            <a:xfrm rot="0">
              <a:off x="6267377" y="12999"/>
              <a:ext cx="11356135" cy="1435946"/>
              <a:chOff x="0" y="0"/>
              <a:chExt cx="2243187" cy="283644"/>
            </a:xfrm>
          </p:grpSpPr>
          <p:sp>
            <p:nvSpPr>
              <p:cNvPr name="Freeform 19" id="19"/>
              <p:cNvSpPr/>
              <p:nvPr/>
            </p:nvSpPr>
            <p:spPr>
              <a:xfrm flipH="false" flipV="false" rot="0">
                <a:off x="0" y="0"/>
                <a:ext cx="2243187" cy="283644"/>
              </a:xfrm>
              <a:custGeom>
                <a:avLst/>
                <a:gdLst/>
                <a:ahLst/>
                <a:cxnLst/>
                <a:rect r="r" b="b" t="t" l="l"/>
                <a:pathLst>
                  <a:path h="283644" w="2243187">
                    <a:moveTo>
                      <a:pt x="46358" y="0"/>
                    </a:moveTo>
                    <a:lnTo>
                      <a:pt x="2196829" y="0"/>
                    </a:lnTo>
                    <a:cubicBezTo>
                      <a:pt x="2222432" y="0"/>
                      <a:pt x="2243187" y="20755"/>
                      <a:pt x="2243187" y="46358"/>
                    </a:cubicBezTo>
                    <a:lnTo>
                      <a:pt x="2243187" y="237285"/>
                    </a:lnTo>
                    <a:cubicBezTo>
                      <a:pt x="2243187" y="262888"/>
                      <a:pt x="2222432" y="283644"/>
                      <a:pt x="2196829" y="283644"/>
                    </a:cubicBezTo>
                    <a:lnTo>
                      <a:pt x="46358" y="283644"/>
                    </a:lnTo>
                    <a:cubicBezTo>
                      <a:pt x="20755" y="283644"/>
                      <a:pt x="0" y="262888"/>
                      <a:pt x="0" y="237285"/>
                    </a:cubicBezTo>
                    <a:lnTo>
                      <a:pt x="0" y="46358"/>
                    </a:lnTo>
                    <a:cubicBezTo>
                      <a:pt x="0" y="20755"/>
                      <a:pt x="20755" y="0"/>
                      <a:pt x="46358" y="0"/>
                    </a:cubicBezTo>
                    <a:close/>
                  </a:path>
                </a:pathLst>
              </a:custGeom>
              <a:solidFill>
                <a:srgbClr val="FFFFFF"/>
              </a:solidFill>
              <a:ln w="38100" cap="rnd">
                <a:solidFill>
                  <a:srgbClr val="BE5108"/>
                </a:solidFill>
                <a:prstDash val="solid"/>
                <a:round/>
              </a:ln>
            </p:spPr>
          </p:sp>
          <p:sp>
            <p:nvSpPr>
              <p:cNvPr name="TextBox 20" id="20"/>
              <p:cNvSpPr txBox="true"/>
              <p:nvPr/>
            </p:nvSpPr>
            <p:spPr>
              <a:xfrm>
                <a:off x="0" y="-47625"/>
                <a:ext cx="2243187"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 Il sequenziamento dell'intero genoma eseguito dopo il trattamento con bisolfito dei campioni tumorali</a:t>
                </a:r>
              </a:p>
            </p:txBody>
          </p:sp>
        </p:grpSp>
      </p:grpSp>
      <p:sp>
        <p:nvSpPr>
          <p:cNvPr name="AutoShape 21" id="21"/>
          <p:cNvSpPr/>
          <p:nvPr/>
        </p:nvSpPr>
        <p:spPr>
          <a:xfrm>
            <a:off x="4655154" y="6864385"/>
            <a:ext cx="1288417" cy="0"/>
          </a:xfrm>
          <a:prstGeom prst="line">
            <a:avLst/>
          </a:prstGeom>
          <a:ln cap="flat" w="38100">
            <a:solidFill>
              <a:srgbClr val="BE5108"/>
            </a:solidFill>
            <a:prstDash val="solid"/>
            <a:headEnd type="none" len="sm" w="sm"/>
            <a:tailEnd type="none" len="sm" w="sm"/>
          </a:ln>
        </p:spPr>
      </p:sp>
      <p:grpSp>
        <p:nvGrpSpPr>
          <p:cNvPr name="Group 22" id="22"/>
          <p:cNvGrpSpPr/>
          <p:nvPr/>
        </p:nvGrpSpPr>
        <p:grpSpPr>
          <a:xfrm rot="0">
            <a:off x="1243038" y="6207048"/>
            <a:ext cx="13217634" cy="1019624"/>
            <a:chOff x="0" y="0"/>
            <a:chExt cx="17623512" cy="1359498"/>
          </a:xfrm>
        </p:grpSpPr>
        <p:grpSp>
          <p:nvGrpSpPr>
            <p:cNvPr name="Group 23" id="23"/>
            <p:cNvGrpSpPr/>
            <p:nvPr/>
          </p:nvGrpSpPr>
          <p:grpSpPr>
            <a:xfrm rot="0">
              <a:off x="0" y="0"/>
              <a:ext cx="4549488" cy="1346499"/>
              <a:chOff x="0" y="0"/>
              <a:chExt cx="898664" cy="265975"/>
            </a:xfrm>
          </p:grpSpPr>
          <p:sp>
            <p:nvSpPr>
              <p:cNvPr name="Freeform 24" id="24"/>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25" id="25"/>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mRNA Expression</a:t>
                </a:r>
              </a:p>
            </p:txBody>
          </p:sp>
        </p:grpSp>
        <p:grpSp>
          <p:nvGrpSpPr>
            <p:cNvPr name="Group 26" id="26"/>
            <p:cNvGrpSpPr/>
            <p:nvPr/>
          </p:nvGrpSpPr>
          <p:grpSpPr>
            <a:xfrm rot="0">
              <a:off x="6267377" y="12999"/>
              <a:ext cx="11356135" cy="1346499"/>
              <a:chOff x="0" y="0"/>
              <a:chExt cx="2243187" cy="265975"/>
            </a:xfrm>
          </p:grpSpPr>
          <p:sp>
            <p:nvSpPr>
              <p:cNvPr name="Freeform 27" id="27"/>
              <p:cNvSpPr/>
              <p:nvPr/>
            </p:nvSpPr>
            <p:spPr>
              <a:xfrm flipH="false" flipV="false" rot="0">
                <a:off x="0" y="0"/>
                <a:ext cx="2243187" cy="265975"/>
              </a:xfrm>
              <a:custGeom>
                <a:avLst/>
                <a:gdLst/>
                <a:ahLst/>
                <a:cxnLst/>
                <a:rect r="r" b="b" t="t" l="l"/>
                <a:pathLst>
                  <a:path h="265975" w="2243187">
                    <a:moveTo>
                      <a:pt x="46358" y="0"/>
                    </a:moveTo>
                    <a:lnTo>
                      <a:pt x="2196829" y="0"/>
                    </a:lnTo>
                    <a:cubicBezTo>
                      <a:pt x="2222432" y="0"/>
                      <a:pt x="2243187" y="20755"/>
                      <a:pt x="2243187" y="46358"/>
                    </a:cubicBezTo>
                    <a:lnTo>
                      <a:pt x="2243187" y="219617"/>
                    </a:lnTo>
                    <a:cubicBezTo>
                      <a:pt x="2243187" y="245220"/>
                      <a:pt x="2222432" y="265975"/>
                      <a:pt x="2196829" y="265975"/>
                    </a:cubicBezTo>
                    <a:lnTo>
                      <a:pt x="46358" y="265975"/>
                    </a:lnTo>
                    <a:cubicBezTo>
                      <a:pt x="20755" y="265975"/>
                      <a:pt x="0" y="245220"/>
                      <a:pt x="0" y="219617"/>
                    </a:cubicBezTo>
                    <a:lnTo>
                      <a:pt x="0" y="46358"/>
                    </a:lnTo>
                    <a:cubicBezTo>
                      <a:pt x="0" y="20755"/>
                      <a:pt x="20755" y="0"/>
                      <a:pt x="46358" y="0"/>
                    </a:cubicBezTo>
                    <a:close/>
                  </a:path>
                </a:pathLst>
              </a:custGeom>
              <a:solidFill>
                <a:srgbClr val="FFFFFF"/>
              </a:solidFill>
              <a:ln w="38100" cap="rnd">
                <a:solidFill>
                  <a:srgbClr val="BE5108"/>
                </a:solidFill>
                <a:prstDash val="solid"/>
                <a:round/>
              </a:ln>
            </p:spPr>
          </p:sp>
          <p:sp>
            <p:nvSpPr>
              <p:cNvPr name="TextBox 28" id="28"/>
              <p:cNvSpPr txBox="true"/>
              <p:nvPr/>
            </p:nvSpPr>
            <p:spPr>
              <a:xfrm>
                <a:off x="0" y="-47625"/>
                <a:ext cx="2243187" cy="313600"/>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Il sequenziamento di mRNA di campioni tumorali</a:t>
                </a:r>
              </a:p>
            </p:txBody>
          </p:sp>
        </p:grpSp>
      </p:grpSp>
      <p:sp>
        <p:nvSpPr>
          <p:cNvPr name="AutoShape 29" id="29"/>
          <p:cNvSpPr/>
          <p:nvPr/>
        </p:nvSpPr>
        <p:spPr>
          <a:xfrm>
            <a:off x="4655154" y="8260451"/>
            <a:ext cx="1288417" cy="0"/>
          </a:xfrm>
          <a:prstGeom prst="line">
            <a:avLst/>
          </a:prstGeom>
          <a:ln cap="flat" w="38100">
            <a:solidFill>
              <a:srgbClr val="BE5108"/>
            </a:solidFill>
            <a:prstDash val="solid"/>
            <a:headEnd type="none" len="sm" w="sm"/>
            <a:tailEnd type="none" len="sm" w="sm"/>
          </a:ln>
        </p:spPr>
      </p:sp>
      <p:grpSp>
        <p:nvGrpSpPr>
          <p:cNvPr name="Group 30" id="30"/>
          <p:cNvGrpSpPr/>
          <p:nvPr/>
        </p:nvGrpSpPr>
        <p:grpSpPr>
          <a:xfrm rot="0">
            <a:off x="1243038" y="7702922"/>
            <a:ext cx="3412116" cy="1009874"/>
            <a:chOff x="0" y="0"/>
            <a:chExt cx="898664" cy="265975"/>
          </a:xfrm>
        </p:grpSpPr>
        <p:sp>
          <p:nvSpPr>
            <p:cNvPr name="Freeform 31" id="31"/>
            <p:cNvSpPr/>
            <p:nvPr/>
          </p:nvSpPr>
          <p:spPr>
            <a:xfrm flipH="false" flipV="false" rot="0">
              <a:off x="0" y="0"/>
              <a:ext cx="898664" cy="265975"/>
            </a:xfrm>
            <a:custGeom>
              <a:avLst/>
              <a:gdLst/>
              <a:ahLst/>
              <a:cxnLst/>
              <a:rect r="r" b="b" t="t" l="l"/>
              <a:pathLst>
                <a:path h="265975" w="898664">
                  <a:moveTo>
                    <a:pt x="115716" y="0"/>
                  </a:moveTo>
                  <a:lnTo>
                    <a:pt x="782948" y="0"/>
                  </a:lnTo>
                  <a:cubicBezTo>
                    <a:pt x="846856" y="0"/>
                    <a:pt x="898664" y="51808"/>
                    <a:pt x="898664" y="115716"/>
                  </a:cubicBezTo>
                  <a:lnTo>
                    <a:pt x="898664" y="150259"/>
                  </a:lnTo>
                  <a:cubicBezTo>
                    <a:pt x="898664" y="214167"/>
                    <a:pt x="846856" y="265975"/>
                    <a:pt x="782948" y="265975"/>
                  </a:cubicBezTo>
                  <a:lnTo>
                    <a:pt x="115716" y="265975"/>
                  </a:lnTo>
                  <a:cubicBezTo>
                    <a:pt x="51808" y="265975"/>
                    <a:pt x="0" y="214167"/>
                    <a:pt x="0" y="150259"/>
                  </a:cubicBezTo>
                  <a:lnTo>
                    <a:pt x="0" y="115716"/>
                  </a:lnTo>
                  <a:cubicBezTo>
                    <a:pt x="0" y="51808"/>
                    <a:pt x="51808" y="0"/>
                    <a:pt x="115716" y="0"/>
                  </a:cubicBezTo>
                  <a:close/>
                </a:path>
              </a:pathLst>
            </a:custGeom>
            <a:solidFill>
              <a:srgbClr val="BE5108"/>
            </a:solidFill>
          </p:spPr>
        </p:sp>
        <p:sp>
          <p:nvSpPr>
            <p:cNvPr name="TextBox 32" id="32"/>
            <p:cNvSpPr txBox="true"/>
            <p:nvPr/>
          </p:nvSpPr>
          <p:spPr>
            <a:xfrm>
              <a:off x="0" y="-47625"/>
              <a:ext cx="898664" cy="313600"/>
            </a:xfrm>
            <a:prstGeom prst="rect">
              <a:avLst/>
            </a:prstGeom>
          </p:spPr>
          <p:txBody>
            <a:bodyPr anchor="ctr" rtlCol="false" tIns="50800" lIns="50800" bIns="50800" rIns="50800"/>
            <a:lstStyle/>
            <a:p>
              <a:pPr algn="ctr">
                <a:lnSpc>
                  <a:spcPts val="3499"/>
                </a:lnSpc>
              </a:pPr>
              <a:r>
                <a:rPr lang="en-US" sz="2499">
                  <a:solidFill>
                    <a:srgbClr val="FFFFFF"/>
                  </a:solidFill>
                  <a:latin typeface="TT Chocolates Bold"/>
                </a:rPr>
                <a:t>Protein Expression</a:t>
              </a:r>
            </a:p>
          </p:txBody>
        </p:sp>
      </p:grpSp>
      <p:grpSp>
        <p:nvGrpSpPr>
          <p:cNvPr name="Group 33" id="33"/>
          <p:cNvGrpSpPr/>
          <p:nvPr/>
        </p:nvGrpSpPr>
        <p:grpSpPr>
          <a:xfrm rot="0">
            <a:off x="5943571" y="7702922"/>
            <a:ext cx="10580897" cy="1076960"/>
            <a:chOff x="0" y="0"/>
            <a:chExt cx="2786738" cy="283644"/>
          </a:xfrm>
        </p:grpSpPr>
        <p:sp>
          <p:nvSpPr>
            <p:cNvPr name="Freeform 34" id="34"/>
            <p:cNvSpPr/>
            <p:nvPr/>
          </p:nvSpPr>
          <p:spPr>
            <a:xfrm flipH="false" flipV="false" rot="0">
              <a:off x="0" y="0"/>
              <a:ext cx="2786738" cy="283644"/>
            </a:xfrm>
            <a:custGeom>
              <a:avLst/>
              <a:gdLst/>
              <a:ahLst/>
              <a:cxnLst/>
              <a:rect r="r" b="b" t="t" l="l"/>
              <a:pathLst>
                <a:path h="283644" w="2786738">
                  <a:moveTo>
                    <a:pt x="37316" y="0"/>
                  </a:moveTo>
                  <a:lnTo>
                    <a:pt x="2749422" y="0"/>
                  </a:lnTo>
                  <a:cubicBezTo>
                    <a:pt x="2759319" y="0"/>
                    <a:pt x="2768810" y="3932"/>
                    <a:pt x="2775809" y="10930"/>
                  </a:cubicBezTo>
                  <a:cubicBezTo>
                    <a:pt x="2782807" y="17928"/>
                    <a:pt x="2786738" y="27419"/>
                    <a:pt x="2786738" y="37316"/>
                  </a:cubicBezTo>
                  <a:lnTo>
                    <a:pt x="2786738" y="246328"/>
                  </a:lnTo>
                  <a:cubicBezTo>
                    <a:pt x="2786738" y="266937"/>
                    <a:pt x="2770031" y="283644"/>
                    <a:pt x="2749422" y="283644"/>
                  </a:cubicBezTo>
                  <a:lnTo>
                    <a:pt x="37316" y="283644"/>
                  </a:lnTo>
                  <a:cubicBezTo>
                    <a:pt x="27419" y="283644"/>
                    <a:pt x="17928" y="279712"/>
                    <a:pt x="10930" y="272714"/>
                  </a:cubicBezTo>
                  <a:cubicBezTo>
                    <a:pt x="3932" y="265716"/>
                    <a:pt x="0" y="256224"/>
                    <a:pt x="0" y="246328"/>
                  </a:cubicBezTo>
                  <a:lnTo>
                    <a:pt x="0" y="37316"/>
                  </a:lnTo>
                  <a:cubicBezTo>
                    <a:pt x="0" y="27419"/>
                    <a:pt x="3932" y="17928"/>
                    <a:pt x="10930" y="10930"/>
                  </a:cubicBezTo>
                  <a:cubicBezTo>
                    <a:pt x="17928" y="3932"/>
                    <a:pt x="27419" y="0"/>
                    <a:pt x="37316" y="0"/>
                  </a:cubicBezTo>
                  <a:close/>
                </a:path>
              </a:pathLst>
            </a:custGeom>
            <a:solidFill>
              <a:srgbClr val="FFFFFF"/>
            </a:solidFill>
            <a:ln w="38100" cap="rnd">
              <a:solidFill>
                <a:srgbClr val="BE5108"/>
              </a:solidFill>
              <a:prstDash val="solid"/>
              <a:round/>
            </a:ln>
          </p:spPr>
        </p:sp>
        <p:sp>
          <p:nvSpPr>
            <p:cNvPr name="TextBox 35" id="35"/>
            <p:cNvSpPr txBox="true"/>
            <p:nvPr/>
          </p:nvSpPr>
          <p:spPr>
            <a:xfrm>
              <a:off x="0" y="-47625"/>
              <a:ext cx="2786738" cy="331269"/>
            </a:xfrm>
            <a:prstGeom prst="rect">
              <a:avLst/>
            </a:prstGeom>
          </p:spPr>
          <p:txBody>
            <a:bodyPr anchor="ctr" rtlCol="false" tIns="50800" lIns="50800" bIns="50800" rIns="50800"/>
            <a:lstStyle/>
            <a:p>
              <a:pPr algn="ctr">
                <a:lnSpc>
                  <a:spcPts val="3499"/>
                </a:lnSpc>
              </a:pPr>
              <a:r>
                <a:rPr lang="en-US" sz="2499">
                  <a:solidFill>
                    <a:srgbClr val="0D5174"/>
                  </a:solidFill>
                  <a:latin typeface="TT Chocolates"/>
                </a:rPr>
                <a:t>Permette di studiare l'espressione delle proteine coinvolte nei processi cellulari coinvolti nella formazione e progressione dei tumori</a:t>
              </a:r>
              <a:r>
                <a:rPr lang="en-US" sz="2499">
                  <a:solidFill>
                    <a:srgbClr val="0D5174"/>
                  </a:solidFill>
                  <a:latin typeface="TT Chocolates"/>
                </a:rPr>
                <a:t>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672538" y="1446352"/>
            <a:ext cx="5858259" cy="8047428"/>
          </a:xfrm>
          <a:custGeom>
            <a:avLst/>
            <a:gdLst/>
            <a:ahLst/>
            <a:cxnLst/>
            <a:rect r="r" b="b" t="t" l="l"/>
            <a:pathLst>
              <a:path h="8047428" w="5858259">
                <a:moveTo>
                  <a:pt x="0" y="0"/>
                </a:moveTo>
                <a:lnTo>
                  <a:pt x="5858259" y="0"/>
                </a:lnTo>
                <a:lnTo>
                  <a:pt x="5858259" y="8047427"/>
                </a:lnTo>
                <a:lnTo>
                  <a:pt x="0" y="8047427"/>
                </a:lnTo>
                <a:lnTo>
                  <a:pt x="0" y="0"/>
                </a:lnTo>
                <a:close/>
              </a:path>
            </a:pathLst>
          </a:custGeom>
          <a:blipFill>
            <a:blip r:embed="rId2"/>
            <a:stretch>
              <a:fillRect l="0" t="0" r="-11001" b="-14279"/>
            </a:stretch>
          </a:blipFill>
        </p:spPr>
      </p:sp>
      <p:sp>
        <p:nvSpPr>
          <p:cNvPr name="TextBox 6" id="6"/>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Selection</a:t>
            </a:r>
          </a:p>
        </p:txBody>
      </p:sp>
      <p:sp>
        <p:nvSpPr>
          <p:cNvPr name="TextBox 7" id="7"/>
          <p:cNvSpPr txBox="true"/>
          <p:nvPr/>
        </p:nvSpPr>
        <p:spPr>
          <a:xfrm rot="0">
            <a:off x="857964" y="2947765"/>
            <a:ext cx="10191385" cy="568007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Nel contesto di questo studio sono stati selezionati soltanto alcuni file tra tutti quelli disponibili, ovvero:</a:t>
            </a:r>
          </a:p>
          <a:p>
            <a:pPr marL="539749" indent="-269875" lvl="1">
              <a:lnSpc>
                <a:spcPts val="3499"/>
              </a:lnSpc>
              <a:buFont typeface="Arial"/>
              <a:buChar char="•"/>
            </a:pPr>
            <a:r>
              <a:rPr lang="en-US" sz="2499">
                <a:solidFill>
                  <a:srgbClr val="0D5174"/>
                </a:solidFill>
                <a:latin typeface="TT Chocolates Bold"/>
              </a:rPr>
              <a:t>data__clinical_patient</a:t>
            </a:r>
            <a:r>
              <a:rPr lang="en-US" sz="2499">
                <a:solidFill>
                  <a:srgbClr val="0D5174"/>
                </a:solidFill>
                <a:latin typeface="TT Chocolates"/>
              </a:rPr>
              <a:t>, che contiene i dati clinici sul paziente (come Patient ID, sesso e stato del tumore)</a:t>
            </a:r>
          </a:p>
          <a:p>
            <a:pPr marL="539749" indent="-269875" lvl="1">
              <a:lnSpc>
                <a:spcPts val="3499"/>
              </a:lnSpc>
              <a:buFont typeface="Arial"/>
              <a:buChar char="•"/>
            </a:pPr>
            <a:r>
              <a:rPr lang="en-US" sz="2499">
                <a:solidFill>
                  <a:srgbClr val="0D5174"/>
                </a:solidFill>
                <a:latin typeface="TT Chocolates Bold"/>
              </a:rPr>
              <a:t>data_clinical_sample</a:t>
            </a:r>
            <a:r>
              <a:rPr lang="en-US" sz="2499">
                <a:solidFill>
                  <a:srgbClr val="0D5174"/>
                </a:solidFill>
                <a:latin typeface="TT Chocolates"/>
              </a:rPr>
              <a:t>, che contiene i dati riguardanti i campioni tumorali</a:t>
            </a:r>
          </a:p>
          <a:p>
            <a:pPr marL="539749" indent="-269875" lvl="1">
              <a:lnSpc>
                <a:spcPts val="3499"/>
              </a:lnSpc>
              <a:buFont typeface="Arial"/>
              <a:buChar char="•"/>
            </a:pPr>
            <a:r>
              <a:rPr lang="en-US" sz="2499">
                <a:solidFill>
                  <a:srgbClr val="0D5174"/>
                </a:solidFill>
                <a:latin typeface="TT Chocolates Bold"/>
              </a:rPr>
              <a:t>data_cna</a:t>
            </a:r>
            <a:r>
              <a:rPr lang="en-US" sz="2499">
                <a:solidFill>
                  <a:srgbClr val="0D5174"/>
                </a:solidFill>
                <a:latin typeface="TT Chocolates"/>
              </a:rPr>
              <a:t>, che contiene informazioni sulle variazioni nel numero di copie di segmenti specifici del DNA </a:t>
            </a:r>
          </a:p>
          <a:p>
            <a:pPr marL="539749" indent="-269875" lvl="1">
              <a:lnSpc>
                <a:spcPts val="3499"/>
              </a:lnSpc>
              <a:buFont typeface="Arial"/>
              <a:buChar char="•"/>
            </a:pPr>
            <a:r>
              <a:rPr lang="en-US" sz="2499">
                <a:solidFill>
                  <a:srgbClr val="0D5174"/>
                </a:solidFill>
                <a:latin typeface="TT Chocolates Bold"/>
              </a:rPr>
              <a:t>data_methylation</a:t>
            </a:r>
            <a:r>
              <a:rPr lang="en-US" sz="2499">
                <a:solidFill>
                  <a:srgbClr val="0D5174"/>
                </a:solidFill>
                <a:latin typeface="TT Chocolates"/>
              </a:rPr>
              <a:t>, che contiene informazioni sulla metilazione del DNA</a:t>
            </a:r>
          </a:p>
          <a:p>
            <a:pPr marL="539749" indent="-269875" lvl="1">
              <a:lnSpc>
                <a:spcPts val="3499"/>
              </a:lnSpc>
              <a:buFont typeface="Arial"/>
              <a:buChar char="•"/>
            </a:pPr>
            <a:r>
              <a:rPr lang="en-US" sz="2499">
                <a:solidFill>
                  <a:srgbClr val="0D5174"/>
                </a:solidFill>
                <a:latin typeface="TT Chocolates Bold"/>
              </a:rPr>
              <a:t>data_mrna_seq_v2_rsem</a:t>
            </a:r>
            <a:r>
              <a:rPr lang="en-US" sz="2499">
                <a:solidFill>
                  <a:srgbClr val="0D5174"/>
                </a:solidFill>
                <a:latin typeface="TT Chocolates"/>
              </a:rPr>
              <a:t>, che contiene il sequenziamento di mRNA di campioni tumorali</a:t>
            </a:r>
          </a:p>
          <a:p>
            <a:pPr marL="539749" indent="-269875" lvl="1">
              <a:lnSpc>
                <a:spcPts val="3499"/>
              </a:lnSpc>
              <a:buFont typeface="Arial"/>
              <a:buChar char="•"/>
            </a:pPr>
            <a:r>
              <a:rPr lang="en-US" sz="2499">
                <a:solidFill>
                  <a:srgbClr val="0D5174"/>
                </a:solidFill>
                <a:latin typeface="TT Chocolates Bold"/>
              </a:rPr>
              <a:t>data_mutations</a:t>
            </a:r>
            <a:r>
              <a:rPr lang="en-US" sz="2499">
                <a:solidFill>
                  <a:srgbClr val="0D5174"/>
                </a:solidFill>
                <a:latin typeface="TT Chocolates"/>
              </a:rPr>
              <a:t>, che contiene i dati sulle mutazioni ottenuti tramite sequenziamento dell'intero esoma </a:t>
            </a:r>
          </a:p>
          <a:p>
            <a:pPr algn="l" marL="539749" indent="-269875" lvl="1">
              <a:lnSpc>
                <a:spcPts val="3499"/>
              </a:lnSpc>
              <a:buFont typeface="Arial"/>
              <a:buChar char="•"/>
            </a:pPr>
            <a:r>
              <a:rPr lang="en-US" sz="2499">
                <a:solidFill>
                  <a:srgbClr val="0D5174"/>
                </a:solidFill>
                <a:latin typeface="TT Chocolates Bold"/>
              </a:rPr>
              <a:t>data_rppa</a:t>
            </a:r>
            <a:r>
              <a:rPr lang="en-US" sz="2499">
                <a:solidFill>
                  <a:srgbClr val="0D5174"/>
                </a:solidFill>
                <a:latin typeface="TT Chocolates"/>
              </a:rPr>
              <a:t>, che contiene i dati sull'espressione delle proteine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153213" y="3618047"/>
            <a:ext cx="4106087" cy="4106087"/>
          </a:xfrm>
          <a:custGeom>
            <a:avLst/>
            <a:gdLst/>
            <a:ahLst/>
            <a:cxnLst/>
            <a:rect r="r" b="b" t="t" l="l"/>
            <a:pathLst>
              <a:path h="4106087" w="4106087">
                <a:moveTo>
                  <a:pt x="0" y="0"/>
                </a:moveTo>
                <a:lnTo>
                  <a:pt x="4106087" y="0"/>
                </a:lnTo>
                <a:lnTo>
                  <a:pt x="4106087" y="4106087"/>
                </a:lnTo>
                <a:lnTo>
                  <a:pt x="0" y="4106087"/>
                </a:lnTo>
                <a:lnTo>
                  <a:pt x="0" y="0"/>
                </a:lnTo>
                <a:close/>
              </a:path>
            </a:pathLst>
          </a:custGeom>
          <a:blipFill>
            <a:blip r:embed="rId2"/>
            <a:stretch>
              <a:fillRect l="0" t="0" r="0" b="0"/>
            </a:stretch>
          </a:blipFill>
        </p:spPr>
      </p:sp>
      <p:sp>
        <p:nvSpPr>
          <p:cNvPr name="TextBox 6" id="6"/>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Cleaning</a:t>
            </a:r>
          </a:p>
        </p:txBody>
      </p:sp>
      <p:sp>
        <p:nvSpPr>
          <p:cNvPr name="TextBox 7" id="7"/>
          <p:cNvSpPr txBox="true"/>
          <p:nvPr/>
        </p:nvSpPr>
        <p:spPr>
          <a:xfrm rot="0">
            <a:off x="630392" y="6088571"/>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Data_clinical_sample</a:t>
            </a:r>
          </a:p>
        </p:txBody>
      </p:sp>
      <p:sp>
        <p:nvSpPr>
          <p:cNvPr name="TextBox 8" id="8"/>
          <p:cNvSpPr txBox="true"/>
          <p:nvPr/>
        </p:nvSpPr>
        <p:spPr>
          <a:xfrm rot="0">
            <a:off x="630392" y="2472430"/>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Data_clinical_patient</a:t>
            </a:r>
          </a:p>
        </p:txBody>
      </p:sp>
      <p:sp>
        <p:nvSpPr>
          <p:cNvPr name="TextBox 9" id="9"/>
          <p:cNvSpPr txBox="true"/>
          <p:nvPr/>
        </p:nvSpPr>
        <p:spPr>
          <a:xfrm rot="0">
            <a:off x="1237299" y="6958520"/>
            <a:ext cx="13190993"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D5174"/>
                </a:solidFill>
                <a:latin typeface="TT Chocolates Bold"/>
              </a:rPr>
              <a:t>Sample ID</a:t>
            </a:r>
            <a:r>
              <a:rPr lang="en-US" sz="2499">
                <a:solidFill>
                  <a:srgbClr val="0D5174"/>
                </a:solidFill>
                <a:latin typeface="TT Chocolates"/>
              </a:rPr>
              <a:t>, ovvero l'identificatore del sample con riferimento al paziente</a:t>
            </a:r>
          </a:p>
          <a:p>
            <a:pPr marL="539749" indent="-269875" lvl="1">
              <a:lnSpc>
                <a:spcPts val="3499"/>
              </a:lnSpc>
              <a:buFont typeface="Arial"/>
              <a:buChar char="•"/>
            </a:pPr>
            <a:r>
              <a:rPr lang="en-US" sz="2499">
                <a:solidFill>
                  <a:srgbClr val="0D5174"/>
                </a:solidFill>
                <a:latin typeface="TT Chocolates Bold"/>
              </a:rPr>
              <a:t>Cancer type</a:t>
            </a:r>
            <a:r>
              <a:rPr lang="en-US" sz="2499">
                <a:solidFill>
                  <a:srgbClr val="0D5174"/>
                </a:solidFill>
                <a:latin typeface="TT Chocolates"/>
              </a:rPr>
              <a:t>, ovvero il tipo di cancro</a:t>
            </a:r>
          </a:p>
          <a:p>
            <a:pPr marL="539749" indent="-269875" lvl="1">
              <a:lnSpc>
                <a:spcPts val="3499"/>
              </a:lnSpc>
              <a:buFont typeface="Arial"/>
              <a:buChar char="•"/>
            </a:pPr>
            <a:r>
              <a:rPr lang="en-US" sz="2499">
                <a:solidFill>
                  <a:srgbClr val="0D5174"/>
                </a:solidFill>
                <a:latin typeface="TT Chocolates Bold"/>
              </a:rPr>
              <a:t>Sample type</a:t>
            </a:r>
            <a:r>
              <a:rPr lang="en-US" sz="2499">
                <a:solidFill>
                  <a:srgbClr val="0D5174"/>
                </a:solidFill>
                <a:latin typeface="TT Chocolates"/>
              </a:rPr>
              <a:t>, ovvero il tipo di campione (normale, primario, metastatico, recidiva)</a:t>
            </a:r>
          </a:p>
          <a:p>
            <a:pPr marL="539749" indent="-269875" lvl="1">
              <a:lnSpc>
                <a:spcPts val="3499"/>
              </a:lnSpc>
              <a:buFont typeface="Arial"/>
              <a:buChar char="•"/>
            </a:pPr>
            <a:r>
              <a:rPr lang="en-US" sz="2499">
                <a:solidFill>
                  <a:srgbClr val="0D5174"/>
                </a:solidFill>
                <a:latin typeface="TT Chocolates Bold"/>
              </a:rPr>
              <a:t>Somatic status</a:t>
            </a:r>
            <a:r>
              <a:rPr lang="en-US" sz="2499">
                <a:solidFill>
                  <a:srgbClr val="0D5174"/>
                </a:solidFill>
                <a:latin typeface="TT Chocolates"/>
              </a:rPr>
              <a:t>, viene utilizzato per descrivere le mutazioni genetiche</a:t>
            </a:r>
          </a:p>
          <a:p>
            <a:pPr algn="l" marL="539749" indent="-269875" lvl="1">
              <a:lnSpc>
                <a:spcPts val="3499"/>
              </a:lnSpc>
              <a:buFont typeface="Arial"/>
              <a:buChar char="•"/>
            </a:pPr>
            <a:r>
              <a:rPr lang="en-US" sz="2499">
                <a:solidFill>
                  <a:srgbClr val="0D5174"/>
                </a:solidFill>
                <a:latin typeface="TT Chocolates Bold"/>
              </a:rPr>
              <a:t>Oncotree code</a:t>
            </a:r>
            <a:r>
              <a:rPr lang="en-US" sz="2499">
                <a:solidFill>
                  <a:srgbClr val="0D5174"/>
                </a:solidFill>
                <a:latin typeface="TT Chocolates"/>
              </a:rPr>
              <a:t>, ovvero un sistema di classificazione utilizzato per identificare e categorizzare i diversi tipi di tumori</a:t>
            </a:r>
          </a:p>
        </p:txBody>
      </p:sp>
      <p:sp>
        <p:nvSpPr>
          <p:cNvPr name="TextBox 10" id="10"/>
          <p:cNvSpPr txBox="true"/>
          <p:nvPr/>
        </p:nvSpPr>
        <p:spPr>
          <a:xfrm rot="0">
            <a:off x="1237299" y="3380296"/>
            <a:ext cx="11470645"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D5174"/>
                </a:solidFill>
                <a:latin typeface="TT Chocolates Bold"/>
              </a:rPr>
              <a:t>Age</a:t>
            </a:r>
            <a:r>
              <a:rPr lang="en-US" sz="2499">
                <a:solidFill>
                  <a:srgbClr val="0D5174"/>
                </a:solidFill>
                <a:latin typeface="TT Chocolates"/>
              </a:rPr>
              <a:t>, ovvero l'età alla quale è stato diagnosticato per la prima volta    </a:t>
            </a:r>
          </a:p>
          <a:p>
            <a:pPr marL="539749" indent="-269875" lvl="1">
              <a:lnSpc>
                <a:spcPts val="3499"/>
              </a:lnSpc>
              <a:buFont typeface="Arial"/>
              <a:buChar char="•"/>
            </a:pPr>
            <a:r>
              <a:rPr lang="en-US" sz="2499">
                <a:solidFill>
                  <a:srgbClr val="0D5174"/>
                </a:solidFill>
                <a:latin typeface="TT Chocolates Bold"/>
              </a:rPr>
              <a:t>Sex</a:t>
            </a:r>
            <a:r>
              <a:rPr lang="en-US" sz="2499">
                <a:solidFill>
                  <a:srgbClr val="0D5174"/>
                </a:solidFill>
                <a:latin typeface="TT Chocolates"/>
              </a:rPr>
              <a:t>, ovvero il sesso del paziente. Alcuni tipi di cancro sono più comuni in un sesso rispetto all'altro</a:t>
            </a:r>
          </a:p>
          <a:p>
            <a:pPr marL="539749" indent="-269875" lvl="1">
              <a:lnSpc>
                <a:spcPts val="3499"/>
              </a:lnSpc>
              <a:buFont typeface="Arial"/>
              <a:buChar char="•"/>
            </a:pPr>
            <a:r>
              <a:rPr lang="en-US" sz="2499">
                <a:solidFill>
                  <a:srgbClr val="0D5174"/>
                </a:solidFill>
                <a:latin typeface="TT Chocolates Bold"/>
              </a:rPr>
              <a:t>OS status</a:t>
            </a:r>
            <a:r>
              <a:rPr lang="en-US" sz="2499">
                <a:solidFill>
                  <a:srgbClr val="0D5174"/>
                </a:solidFill>
                <a:latin typeface="TT Chocolates"/>
              </a:rPr>
              <a:t>, ovvero lo stato complessivo di sopravvivenza del paziente</a:t>
            </a:r>
          </a:p>
          <a:p>
            <a:pPr algn="l" marL="539749" indent="-269875" lvl="1">
              <a:lnSpc>
                <a:spcPts val="3499"/>
              </a:lnSpc>
              <a:buFont typeface="Arial"/>
              <a:buChar char="•"/>
            </a:pPr>
            <a:r>
              <a:rPr lang="en-US" sz="2499">
                <a:solidFill>
                  <a:srgbClr val="0D5174"/>
                </a:solidFill>
                <a:latin typeface="TT Chocolates Bold"/>
              </a:rPr>
              <a:t>AJCC pathologic tumor stage</a:t>
            </a:r>
            <a:r>
              <a:rPr lang="en-US" sz="2499">
                <a:solidFill>
                  <a:srgbClr val="0D5174"/>
                </a:solidFill>
                <a:latin typeface="TT Chocolates"/>
              </a:rPr>
              <a:t>, ovvero l'estensione di un cancro, in particolare se la malattia si è diffusa dal sito originale ad altre parti del corpo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295850" y="5669887"/>
            <a:ext cx="8069544" cy="3150924"/>
          </a:xfrm>
          <a:custGeom>
            <a:avLst/>
            <a:gdLst/>
            <a:ahLst/>
            <a:cxnLst/>
            <a:rect r="r" b="b" t="t" l="l"/>
            <a:pathLst>
              <a:path h="3150924" w="8069544">
                <a:moveTo>
                  <a:pt x="0" y="0"/>
                </a:moveTo>
                <a:lnTo>
                  <a:pt x="8069544" y="0"/>
                </a:lnTo>
                <a:lnTo>
                  <a:pt x="8069544" y="3150924"/>
                </a:lnTo>
                <a:lnTo>
                  <a:pt x="0" y="3150924"/>
                </a:lnTo>
                <a:lnTo>
                  <a:pt x="0" y="0"/>
                </a:lnTo>
                <a:close/>
              </a:path>
            </a:pathLst>
          </a:custGeom>
          <a:blipFill>
            <a:blip r:embed="rId2"/>
            <a:stretch>
              <a:fillRect l="0" t="-38826" r="-87" b="-53302"/>
            </a:stretch>
          </a:blipFill>
        </p:spPr>
      </p:sp>
      <p:sp>
        <p:nvSpPr>
          <p:cNvPr name="TextBox 6" id="6"/>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Cleaning</a:t>
            </a:r>
          </a:p>
        </p:txBody>
      </p:sp>
      <p:sp>
        <p:nvSpPr>
          <p:cNvPr name="TextBox 7" id="7"/>
          <p:cNvSpPr txBox="true"/>
          <p:nvPr/>
        </p:nvSpPr>
        <p:spPr>
          <a:xfrm rot="0">
            <a:off x="630392" y="2472430"/>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Data_methylation</a:t>
            </a:r>
          </a:p>
        </p:txBody>
      </p:sp>
      <p:sp>
        <p:nvSpPr>
          <p:cNvPr name="TextBox 8" id="8"/>
          <p:cNvSpPr txBox="true"/>
          <p:nvPr/>
        </p:nvSpPr>
        <p:spPr>
          <a:xfrm rot="0">
            <a:off x="859215" y="3418579"/>
            <a:ext cx="13625522"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D5174"/>
                </a:solidFill>
                <a:latin typeface="TT Chocolates Bold"/>
              </a:rPr>
              <a:t>Hugo Symbol</a:t>
            </a:r>
            <a:r>
              <a:rPr lang="en-US" sz="2499">
                <a:solidFill>
                  <a:srgbClr val="0D5174"/>
                </a:solidFill>
                <a:latin typeface="TT Chocolates"/>
              </a:rPr>
              <a:t>, ovvero un acronimo utilizzato per rappresentare un gene in modo univoco. </a:t>
            </a:r>
          </a:p>
          <a:p>
            <a:pPr algn="l" marL="539749" indent="-269875" lvl="1">
              <a:lnSpc>
                <a:spcPts val="3499"/>
              </a:lnSpc>
              <a:buFont typeface="Arial"/>
              <a:buChar char="•"/>
            </a:pPr>
            <a:r>
              <a:rPr lang="en-US" sz="2499">
                <a:solidFill>
                  <a:srgbClr val="0D5174"/>
                </a:solidFill>
                <a:latin typeface="TT Chocolates"/>
              </a:rPr>
              <a:t>L</a:t>
            </a:r>
            <a:r>
              <a:rPr lang="en-US" sz="2499">
                <a:solidFill>
                  <a:srgbClr val="0D5174"/>
                </a:solidFill>
                <a:latin typeface="TT Chocolates"/>
              </a:rPr>
              <a:t>e altre colonne rappresentano campioni diversi. Ogni colonna contiene valori che indicano l'espressione o i livelli di metilazione del gene corrispondente in ciascun campione</a:t>
            </a:r>
          </a:p>
        </p:txBody>
      </p:sp>
      <p:sp>
        <p:nvSpPr>
          <p:cNvPr name="TextBox 9" id="9"/>
          <p:cNvSpPr txBox="true"/>
          <p:nvPr/>
        </p:nvSpPr>
        <p:spPr>
          <a:xfrm rot="0">
            <a:off x="630392" y="4972050"/>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Data_mrna</a:t>
            </a:r>
          </a:p>
        </p:txBody>
      </p:sp>
      <p:sp>
        <p:nvSpPr>
          <p:cNvPr name="TextBox 10" id="10"/>
          <p:cNvSpPr txBox="true"/>
          <p:nvPr/>
        </p:nvSpPr>
        <p:spPr>
          <a:xfrm rot="0">
            <a:off x="630392" y="7502524"/>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Data_rppa</a:t>
            </a:r>
          </a:p>
        </p:txBody>
      </p:sp>
      <p:sp>
        <p:nvSpPr>
          <p:cNvPr name="TextBox 11" id="11"/>
          <p:cNvSpPr txBox="true"/>
          <p:nvPr/>
        </p:nvSpPr>
        <p:spPr>
          <a:xfrm rot="0">
            <a:off x="1028700" y="5946774"/>
            <a:ext cx="8267150" cy="1298575"/>
          </a:xfrm>
          <a:prstGeom prst="rect">
            <a:avLst/>
          </a:prstGeom>
        </p:spPr>
        <p:txBody>
          <a:bodyPr anchor="t" rtlCol="false" tIns="0" lIns="0" bIns="0" rIns="0">
            <a:spAutoFit/>
          </a:bodyPr>
          <a:lstStyle/>
          <a:p>
            <a:pPr algn="l">
              <a:lnSpc>
                <a:spcPts val="3499"/>
              </a:lnSpc>
            </a:pPr>
            <a:r>
              <a:rPr lang="en-US" sz="2499">
                <a:solidFill>
                  <a:srgbClr val="0D5174"/>
                </a:solidFill>
                <a:latin typeface="TT Chocolates"/>
              </a:rPr>
              <a:t>Fornisce informazioni sull'espressione genica, ossia quanto RNA messaggero (mRNA) è stato trascritto dai geni in un campione biologico.</a:t>
            </a:r>
          </a:p>
        </p:txBody>
      </p:sp>
      <p:sp>
        <p:nvSpPr>
          <p:cNvPr name="TextBox 12" id="12"/>
          <p:cNvSpPr txBox="true"/>
          <p:nvPr/>
        </p:nvSpPr>
        <p:spPr>
          <a:xfrm rot="0">
            <a:off x="1028700" y="8397875"/>
            <a:ext cx="6946400" cy="860425"/>
          </a:xfrm>
          <a:prstGeom prst="rect">
            <a:avLst/>
          </a:prstGeom>
        </p:spPr>
        <p:txBody>
          <a:bodyPr anchor="t" rtlCol="false" tIns="0" lIns="0" bIns="0" rIns="0">
            <a:spAutoFit/>
          </a:bodyPr>
          <a:lstStyle/>
          <a:p>
            <a:pPr algn="l">
              <a:lnSpc>
                <a:spcPts val="3499"/>
              </a:lnSpc>
            </a:pPr>
            <a:r>
              <a:rPr lang="en-US" sz="2499">
                <a:solidFill>
                  <a:srgbClr val="0D5174"/>
                </a:solidFill>
                <a:latin typeface="TT Chocolates"/>
              </a:rPr>
              <a:t>Le misurazioni presenti nel file si riferiscono all'espressione delle proteine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761353" y="3199504"/>
            <a:ext cx="5700037" cy="5700037"/>
          </a:xfrm>
          <a:custGeom>
            <a:avLst/>
            <a:gdLst/>
            <a:ahLst/>
            <a:cxnLst/>
            <a:rect r="r" b="b" t="t" l="l"/>
            <a:pathLst>
              <a:path h="5700037" w="5700037">
                <a:moveTo>
                  <a:pt x="0" y="0"/>
                </a:moveTo>
                <a:lnTo>
                  <a:pt x="5700037" y="0"/>
                </a:lnTo>
                <a:lnTo>
                  <a:pt x="5700037" y="5700036"/>
                </a:lnTo>
                <a:lnTo>
                  <a:pt x="0" y="5700036"/>
                </a:lnTo>
                <a:lnTo>
                  <a:pt x="0" y="0"/>
                </a:lnTo>
                <a:close/>
              </a:path>
            </a:pathLst>
          </a:custGeom>
          <a:blipFill>
            <a:blip r:embed="rId2"/>
            <a:stretch>
              <a:fillRect l="0" t="0" r="0" b="0"/>
            </a:stretch>
          </a:blipFill>
        </p:spPr>
      </p:sp>
      <p:sp>
        <p:nvSpPr>
          <p:cNvPr name="TextBox 6" id="6"/>
          <p:cNvSpPr txBox="true"/>
          <p:nvPr/>
        </p:nvSpPr>
        <p:spPr>
          <a:xfrm rot="0">
            <a:off x="-3234502"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Cleaning</a:t>
            </a:r>
          </a:p>
        </p:txBody>
      </p:sp>
      <p:sp>
        <p:nvSpPr>
          <p:cNvPr name="TextBox 7" id="7"/>
          <p:cNvSpPr txBox="true"/>
          <p:nvPr/>
        </p:nvSpPr>
        <p:spPr>
          <a:xfrm rot="0">
            <a:off x="630392" y="2472430"/>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Data_mutations</a:t>
            </a:r>
          </a:p>
        </p:txBody>
      </p:sp>
      <p:sp>
        <p:nvSpPr>
          <p:cNvPr name="TextBox 8" id="8"/>
          <p:cNvSpPr txBox="true"/>
          <p:nvPr/>
        </p:nvSpPr>
        <p:spPr>
          <a:xfrm rot="0">
            <a:off x="1028700" y="3418579"/>
            <a:ext cx="12227681" cy="61182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Hugo Symbol</a:t>
            </a:r>
            <a:r>
              <a:rPr lang="en-US" sz="2499">
                <a:solidFill>
                  <a:srgbClr val="0D5174"/>
                </a:solidFill>
                <a:latin typeface="TT Chocolates"/>
              </a:rPr>
              <a:t>, ovvero l'acronimo utilizzato per rappresentare un gene in modo univoco</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Chromosome</a:t>
            </a:r>
            <a:r>
              <a:rPr lang="en-US" sz="2499">
                <a:solidFill>
                  <a:srgbClr val="0D5174"/>
                </a:solidFill>
                <a:latin typeface="TT Chocolates"/>
              </a:rPr>
              <a:t>, specifica il cromosoma sul quale è stata rilevata la mutazione</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Start Position</a:t>
            </a:r>
            <a:r>
              <a:rPr lang="en-US" sz="2499">
                <a:solidFill>
                  <a:srgbClr val="0D5174"/>
                </a:solidFill>
                <a:latin typeface="TT Chocolates"/>
              </a:rPr>
              <a:t>, rappresenta la posizione di inizio della mutazione all'interno del cromosoma</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End Position</a:t>
            </a:r>
            <a:r>
              <a:rPr lang="en-US" sz="2499">
                <a:solidFill>
                  <a:srgbClr val="0D5174"/>
                </a:solidFill>
                <a:latin typeface="TT Chocolates"/>
              </a:rPr>
              <a:t>, rappresenta la posizione di fine della mutazione all'interno del cromosoma</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Strand</a:t>
            </a:r>
            <a:r>
              <a:rPr lang="en-US" sz="2499">
                <a:solidFill>
                  <a:srgbClr val="0D5174"/>
                </a:solidFill>
                <a:latin typeface="TT Chocolates"/>
              </a:rPr>
              <a:t>, indica il filamento del DNA coinvolto nella mutazione </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Consequence</a:t>
            </a:r>
            <a:r>
              <a:rPr lang="en-US" sz="2499">
                <a:solidFill>
                  <a:srgbClr val="0D5174"/>
                </a:solidFill>
                <a:latin typeface="TT Chocolates"/>
              </a:rPr>
              <a:t>, descrive l'effetto o la conseguenza della mutazione</a:t>
            </a:r>
          </a:p>
          <a:p>
            <a:pPr marL="539749" indent="-269875" lvl="1">
              <a:lnSpc>
                <a:spcPts val="3499"/>
              </a:lnSpc>
              <a:buFont typeface="Arial"/>
              <a:buChar char="•"/>
            </a:pPr>
            <a:r>
              <a:rPr lang="en-US" sz="2499">
                <a:solidFill>
                  <a:srgbClr val="0D5174"/>
                </a:solidFill>
                <a:latin typeface="TT Chocolates Bold"/>
              </a:rPr>
              <a:t> </a:t>
            </a:r>
            <a:r>
              <a:rPr lang="en-US" sz="2499">
                <a:solidFill>
                  <a:srgbClr val="0D5174"/>
                </a:solidFill>
                <a:latin typeface="TT Chocolates Bold"/>
              </a:rPr>
              <a:t>Variant Classification</a:t>
            </a:r>
            <a:r>
              <a:rPr lang="en-US" sz="2499">
                <a:solidFill>
                  <a:srgbClr val="0D5174"/>
                </a:solidFill>
                <a:latin typeface="TT Chocolates"/>
              </a:rPr>
              <a:t>, classifica il tipo di variante</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Variant Type</a:t>
            </a:r>
            <a:r>
              <a:rPr lang="en-US" sz="2499">
                <a:solidFill>
                  <a:srgbClr val="0D5174"/>
                </a:solidFill>
                <a:latin typeface="TT Chocolates"/>
              </a:rPr>
              <a:t>, specifica il tipo di variante</a:t>
            </a:r>
          </a:p>
          <a:p>
            <a:pPr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Tumor Sample Barcode</a:t>
            </a:r>
            <a:r>
              <a:rPr lang="en-US" sz="2499">
                <a:solidFill>
                  <a:srgbClr val="0D5174"/>
                </a:solidFill>
                <a:latin typeface="TT Chocolates"/>
              </a:rPr>
              <a:t>, identifica i campioni di tessuto tumorale prelevati dai pazienti</a:t>
            </a:r>
          </a:p>
          <a:p>
            <a:pPr algn="l" marL="539749" indent="-269875" lvl="1">
              <a:lnSpc>
                <a:spcPts val="3499"/>
              </a:lnSpc>
              <a:buFont typeface="Arial"/>
              <a:buChar char="•"/>
            </a:pPr>
            <a:r>
              <a:rPr lang="en-US" sz="2499">
                <a:solidFill>
                  <a:srgbClr val="0D5174"/>
                </a:solidFill>
                <a:latin typeface="TT Chocolates"/>
              </a:rPr>
              <a:t> </a:t>
            </a:r>
            <a:r>
              <a:rPr lang="en-US" sz="2499">
                <a:solidFill>
                  <a:srgbClr val="0D5174"/>
                </a:solidFill>
                <a:latin typeface="TT Chocolates Bold"/>
              </a:rPr>
              <a:t>Matched Norm Sample Barcode</a:t>
            </a:r>
            <a:r>
              <a:rPr lang="en-US" sz="2499">
                <a:solidFill>
                  <a:srgbClr val="0D5174"/>
                </a:solidFill>
                <a:latin typeface="TT Chocolates"/>
              </a:rPr>
              <a:t>, identifica i campioni di tessuto normale (non tumorale) che sono stati prelevati dallo stesso paziente il cui tessuto tumorale è stato analizzato.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0888"/>
            <a:ext cx="14556321" cy="1866292"/>
            <a:chOff x="0" y="0"/>
            <a:chExt cx="3833764" cy="491534"/>
          </a:xfrm>
        </p:grpSpPr>
        <p:sp>
          <p:nvSpPr>
            <p:cNvPr name="Freeform 3" id="3"/>
            <p:cNvSpPr/>
            <p:nvPr/>
          </p:nvSpPr>
          <p:spPr>
            <a:xfrm flipH="false" flipV="false" rot="0">
              <a:off x="0" y="0"/>
              <a:ext cx="3833764" cy="491534"/>
            </a:xfrm>
            <a:custGeom>
              <a:avLst/>
              <a:gdLst/>
              <a:ahLst/>
              <a:cxnLst/>
              <a:rect r="r" b="b" t="t" l="l"/>
              <a:pathLst>
                <a:path h="491534" w="3833764">
                  <a:moveTo>
                    <a:pt x="0" y="0"/>
                  </a:moveTo>
                  <a:lnTo>
                    <a:pt x="3833764" y="0"/>
                  </a:lnTo>
                  <a:lnTo>
                    <a:pt x="3833764" y="491534"/>
                  </a:lnTo>
                  <a:lnTo>
                    <a:pt x="0" y="491534"/>
                  </a:lnTo>
                  <a:close/>
                </a:path>
              </a:pathLst>
            </a:custGeom>
            <a:solidFill>
              <a:srgbClr val="0D5174"/>
            </a:solidFill>
          </p:spPr>
        </p:sp>
        <p:sp>
          <p:nvSpPr>
            <p:cNvPr name="TextBox 4" id="4"/>
            <p:cNvSpPr txBox="true"/>
            <p:nvPr/>
          </p:nvSpPr>
          <p:spPr>
            <a:xfrm>
              <a:off x="0" y="-38100"/>
              <a:ext cx="3833764" cy="5296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30986" y="567736"/>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Data Transformation</a:t>
            </a:r>
          </a:p>
        </p:txBody>
      </p:sp>
      <p:sp>
        <p:nvSpPr>
          <p:cNvPr name="TextBox 6" id="6"/>
          <p:cNvSpPr txBox="true"/>
          <p:nvPr/>
        </p:nvSpPr>
        <p:spPr>
          <a:xfrm rot="0">
            <a:off x="1028700" y="4523579"/>
            <a:ext cx="7903202" cy="1736725"/>
          </a:xfrm>
          <a:prstGeom prst="rect">
            <a:avLst/>
          </a:prstGeom>
        </p:spPr>
        <p:txBody>
          <a:bodyPr anchor="t" rtlCol="false" tIns="0" lIns="0" bIns="0" rIns="0">
            <a:spAutoFit/>
          </a:bodyPr>
          <a:lstStyle/>
          <a:p>
            <a:pPr algn="l">
              <a:lnSpc>
                <a:spcPts val="3499"/>
              </a:lnSpc>
            </a:pPr>
            <a:r>
              <a:rPr lang="en-US" sz="2499">
                <a:solidFill>
                  <a:srgbClr val="0D5174"/>
                </a:solidFill>
                <a:latin typeface="TT Chocolates"/>
              </a:rPr>
              <a:t>Fondamentale perchè serve a garantire che le feature nel dataset abbiano una scala comune, in modo che il modello possa apprendere in modo efficace e convergere più rapidamente durante il training.</a:t>
            </a:r>
          </a:p>
        </p:txBody>
      </p:sp>
      <p:sp>
        <p:nvSpPr>
          <p:cNvPr name="TextBox 7" id="7"/>
          <p:cNvSpPr txBox="true"/>
          <p:nvPr/>
        </p:nvSpPr>
        <p:spPr>
          <a:xfrm rot="0">
            <a:off x="478542" y="3577430"/>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Normalizzazione</a:t>
            </a:r>
          </a:p>
        </p:txBody>
      </p:sp>
      <p:sp>
        <p:nvSpPr>
          <p:cNvPr name="TextBox 8" id="8"/>
          <p:cNvSpPr txBox="true"/>
          <p:nvPr/>
        </p:nvSpPr>
        <p:spPr>
          <a:xfrm rot="0">
            <a:off x="478542" y="6355554"/>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Split Methylation</a:t>
            </a:r>
          </a:p>
        </p:txBody>
      </p:sp>
      <p:sp>
        <p:nvSpPr>
          <p:cNvPr name="TextBox 9" id="9"/>
          <p:cNvSpPr txBox="true"/>
          <p:nvPr/>
        </p:nvSpPr>
        <p:spPr>
          <a:xfrm rot="0">
            <a:off x="1028700" y="7301702"/>
            <a:ext cx="8704870" cy="1736725"/>
          </a:xfrm>
          <a:prstGeom prst="rect">
            <a:avLst/>
          </a:prstGeom>
        </p:spPr>
        <p:txBody>
          <a:bodyPr anchor="t" rtlCol="false" tIns="0" lIns="0" bIns="0" rIns="0">
            <a:spAutoFit/>
          </a:bodyPr>
          <a:lstStyle/>
          <a:p>
            <a:pPr algn="l">
              <a:lnSpc>
                <a:spcPts val="3499"/>
              </a:lnSpc>
            </a:pPr>
            <a:r>
              <a:rPr lang="en-US" sz="2499">
                <a:solidFill>
                  <a:srgbClr val="0D5174"/>
                </a:solidFill>
                <a:latin typeface="TT Chocolates"/>
              </a:rPr>
              <a:t>La maggior parte dei progetti include il file relativo alla metilazione con l'etichetta </a:t>
            </a:r>
            <a:r>
              <a:rPr lang="en-US" sz="2499">
                <a:solidFill>
                  <a:srgbClr val="0D5174"/>
                </a:solidFill>
                <a:latin typeface="TT Chocolates Bold"/>
              </a:rPr>
              <a:t>hm450</a:t>
            </a:r>
            <a:r>
              <a:rPr lang="en-US" sz="2499">
                <a:solidFill>
                  <a:srgbClr val="0D5174"/>
                </a:solidFill>
                <a:latin typeface="TT Chocolates"/>
              </a:rPr>
              <a:t>, ma una piccola parte di essi contiene altri due tipi di file: la metilazione con l'etichetta </a:t>
            </a:r>
            <a:r>
              <a:rPr lang="en-US" sz="2499">
                <a:solidFill>
                  <a:srgbClr val="0D5174"/>
                </a:solidFill>
                <a:latin typeface="TT Chocolates Bold"/>
              </a:rPr>
              <a:t>hm27 </a:t>
            </a:r>
            <a:r>
              <a:rPr lang="en-US" sz="2499">
                <a:solidFill>
                  <a:srgbClr val="0D5174"/>
                </a:solidFill>
                <a:latin typeface="TT Chocolates"/>
              </a:rPr>
              <a:t>o la metilazione combinata </a:t>
            </a:r>
            <a:r>
              <a:rPr lang="en-US" sz="2499">
                <a:solidFill>
                  <a:srgbClr val="0D5174"/>
                </a:solidFill>
                <a:latin typeface="TT Chocolates Bold"/>
              </a:rPr>
              <a:t>hm27_hm450</a:t>
            </a:r>
            <a:r>
              <a:rPr lang="en-US" sz="2499">
                <a:solidFill>
                  <a:srgbClr val="0D5174"/>
                </a:solidFill>
                <a:latin typeface="TT Chocolates"/>
              </a:rPr>
              <a:t>.</a:t>
            </a:r>
          </a:p>
        </p:txBody>
      </p:sp>
      <p:sp>
        <p:nvSpPr>
          <p:cNvPr name="TextBox 10" id="10"/>
          <p:cNvSpPr txBox="true"/>
          <p:nvPr/>
        </p:nvSpPr>
        <p:spPr>
          <a:xfrm rot="0">
            <a:off x="478542" y="2755106"/>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sz="3700">
                <a:solidFill>
                  <a:srgbClr val="0D5174"/>
                </a:solidFill>
                <a:latin typeface="TT Chocolates Bold"/>
              </a:rPr>
              <a:t>Conversione da TXT a CSV</a:t>
            </a:r>
          </a:p>
        </p:txBody>
      </p:sp>
      <p:sp>
        <p:nvSpPr>
          <p:cNvPr name="AutoShape 11" id="11"/>
          <p:cNvSpPr/>
          <p:nvPr/>
        </p:nvSpPr>
        <p:spPr>
          <a:xfrm flipH="true">
            <a:off x="10443389" y="3204368"/>
            <a:ext cx="0" cy="5834059"/>
          </a:xfrm>
          <a:prstGeom prst="line">
            <a:avLst/>
          </a:prstGeom>
          <a:ln cap="flat" w="38100">
            <a:solidFill>
              <a:srgbClr val="BE5108"/>
            </a:solidFill>
            <a:prstDash val="solid"/>
            <a:headEnd type="none" len="sm" w="sm"/>
            <a:tailEnd type="none" len="sm" w="sm"/>
          </a:ln>
        </p:spPr>
      </p:sp>
      <p:sp>
        <p:nvSpPr>
          <p:cNvPr name="Freeform 12" id="12"/>
          <p:cNvSpPr/>
          <p:nvPr/>
        </p:nvSpPr>
        <p:spPr>
          <a:xfrm flipH="false" flipV="false" rot="0">
            <a:off x="12154030" y="4321368"/>
            <a:ext cx="3866793" cy="3877872"/>
          </a:xfrm>
          <a:custGeom>
            <a:avLst/>
            <a:gdLst/>
            <a:ahLst/>
            <a:cxnLst/>
            <a:rect r="r" b="b" t="t" l="l"/>
            <a:pathLst>
              <a:path h="3877872" w="3866793">
                <a:moveTo>
                  <a:pt x="0" y="0"/>
                </a:moveTo>
                <a:lnTo>
                  <a:pt x="3866793" y="0"/>
                </a:lnTo>
                <a:lnTo>
                  <a:pt x="3866793" y="3877872"/>
                </a:lnTo>
                <a:lnTo>
                  <a:pt x="0" y="3877872"/>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07808" y="2973020"/>
            <a:ext cx="1923045" cy="1923045"/>
          </a:xfrm>
          <a:custGeom>
            <a:avLst/>
            <a:gdLst/>
            <a:ahLst/>
            <a:cxnLst/>
            <a:rect r="r" b="b" t="t" l="l"/>
            <a:pathLst>
              <a:path h="1923045" w="1923045">
                <a:moveTo>
                  <a:pt x="0" y="0"/>
                </a:moveTo>
                <a:lnTo>
                  <a:pt x="1923045" y="0"/>
                </a:lnTo>
                <a:lnTo>
                  <a:pt x="1923045" y="1923045"/>
                </a:lnTo>
                <a:lnTo>
                  <a:pt x="0" y="1923045"/>
                </a:lnTo>
                <a:lnTo>
                  <a:pt x="0" y="0"/>
                </a:lnTo>
                <a:close/>
              </a:path>
            </a:pathLst>
          </a:custGeom>
          <a:blipFill>
            <a:blip r:embed="rId2"/>
            <a:stretch>
              <a:fillRect l="0" t="0" r="0" b="0"/>
            </a:stretch>
          </a:blipFill>
        </p:spPr>
      </p:sp>
      <p:sp>
        <p:nvSpPr>
          <p:cNvPr name="Freeform 6" id="6"/>
          <p:cNvSpPr/>
          <p:nvPr/>
        </p:nvSpPr>
        <p:spPr>
          <a:xfrm flipH="false" flipV="false" rot="0">
            <a:off x="9260670" y="2973020"/>
            <a:ext cx="1913438" cy="1913438"/>
          </a:xfrm>
          <a:custGeom>
            <a:avLst/>
            <a:gdLst/>
            <a:ahLst/>
            <a:cxnLst/>
            <a:rect r="r" b="b" t="t" l="l"/>
            <a:pathLst>
              <a:path h="1913438" w="1913438">
                <a:moveTo>
                  <a:pt x="0" y="0"/>
                </a:moveTo>
                <a:lnTo>
                  <a:pt x="1913437" y="0"/>
                </a:lnTo>
                <a:lnTo>
                  <a:pt x="1913437" y="1913438"/>
                </a:lnTo>
                <a:lnTo>
                  <a:pt x="0" y="1913438"/>
                </a:lnTo>
                <a:lnTo>
                  <a:pt x="0" y="0"/>
                </a:lnTo>
                <a:close/>
              </a:path>
            </a:pathLst>
          </a:custGeom>
          <a:blipFill>
            <a:blip r:embed="rId3"/>
            <a:stretch>
              <a:fillRect l="0" t="0" r="0" b="0"/>
            </a:stretch>
          </a:blipFill>
        </p:spPr>
      </p:sp>
      <p:sp>
        <p:nvSpPr>
          <p:cNvPr name="TextBox 7" id="7"/>
          <p:cNvSpPr txBox="true"/>
          <p:nvPr/>
        </p:nvSpPr>
        <p:spPr>
          <a:xfrm rot="0">
            <a:off x="3696620" y="3476390"/>
            <a:ext cx="4496291"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Scelta dei geni</a:t>
            </a:r>
          </a:p>
        </p:txBody>
      </p:sp>
      <p:sp>
        <p:nvSpPr>
          <p:cNvPr name="TextBox 8" id="8"/>
          <p:cNvSpPr txBox="true"/>
          <p:nvPr/>
        </p:nvSpPr>
        <p:spPr>
          <a:xfrm rot="0">
            <a:off x="11588704" y="3394151"/>
            <a:ext cx="5670596"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Varianti del Dataset</a:t>
            </a:r>
          </a:p>
        </p:txBody>
      </p:sp>
      <p:sp>
        <p:nvSpPr>
          <p:cNvPr name="TextBox 9" id="9"/>
          <p:cNvSpPr txBox="true"/>
          <p:nvPr/>
        </p:nvSpPr>
        <p:spPr>
          <a:xfrm rot="0">
            <a:off x="1026789" y="502883"/>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Modello - Fasi preliminari</a:t>
            </a:r>
          </a:p>
        </p:txBody>
      </p:sp>
      <p:sp>
        <p:nvSpPr>
          <p:cNvPr name="TextBox 10" id="10"/>
          <p:cNvSpPr txBox="true"/>
          <p:nvPr/>
        </p:nvSpPr>
        <p:spPr>
          <a:xfrm rot="0">
            <a:off x="1026789" y="5139432"/>
            <a:ext cx="7166122" cy="4564987"/>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Per ciascun gene, viene calcolata la deviazione standard dei valori di espressione genica. </a:t>
            </a:r>
            <a:r>
              <a:rPr lang="en-US" sz="2151">
                <a:solidFill>
                  <a:srgbClr val="0D5174"/>
                </a:solidFill>
                <a:latin typeface="TT Chocolates"/>
              </a:rPr>
              <a:t>Dopodichè vengono filtrati i geni con deviazione standard superiore ad una certa soglia:</a:t>
            </a:r>
          </a:p>
          <a:p>
            <a:pPr marL="464425" indent="-232213" lvl="1">
              <a:lnSpc>
                <a:spcPts val="3011"/>
              </a:lnSpc>
              <a:buFont typeface="Arial"/>
              <a:buChar char="•"/>
            </a:pPr>
            <a:r>
              <a:rPr lang="en-US" sz="2151">
                <a:solidFill>
                  <a:srgbClr val="0D5174"/>
                </a:solidFill>
                <a:latin typeface="TT Chocolates"/>
              </a:rPr>
              <a:t>Soglia a </a:t>
            </a:r>
            <a:r>
              <a:rPr lang="en-US" sz="2151">
                <a:solidFill>
                  <a:srgbClr val="0D5174"/>
                </a:solidFill>
                <a:latin typeface="TT Chocolates Bold"/>
              </a:rPr>
              <a:t>0.00005</a:t>
            </a:r>
            <a:r>
              <a:rPr lang="en-US" sz="2151">
                <a:solidFill>
                  <a:srgbClr val="0D5174"/>
                </a:solidFill>
                <a:latin typeface="TT Chocolates"/>
              </a:rPr>
              <a:t>, a cui corrispondono 12670 geni </a:t>
            </a:r>
          </a:p>
          <a:p>
            <a:pPr marL="464425" indent="-232213" lvl="1">
              <a:lnSpc>
                <a:spcPts val="3011"/>
              </a:lnSpc>
              <a:buFont typeface="Arial"/>
              <a:buChar char="•"/>
            </a:pPr>
            <a:r>
              <a:rPr lang="en-US" sz="2151">
                <a:solidFill>
                  <a:srgbClr val="0D5174"/>
                </a:solidFill>
                <a:latin typeface="TT Chocolates"/>
              </a:rPr>
              <a:t>Soglia a </a:t>
            </a:r>
            <a:r>
              <a:rPr lang="en-US" sz="2151">
                <a:solidFill>
                  <a:srgbClr val="0D5174"/>
                </a:solidFill>
                <a:latin typeface="TT Chocolates Bold"/>
              </a:rPr>
              <a:t>0.0001</a:t>
            </a:r>
            <a:r>
              <a:rPr lang="en-US" sz="2151">
                <a:solidFill>
                  <a:srgbClr val="0D5174"/>
                </a:solidFill>
                <a:latin typeface="TT Chocolates"/>
              </a:rPr>
              <a:t>, a cui corrispondono 7670 geni</a:t>
            </a:r>
          </a:p>
          <a:p>
            <a:pPr marL="464425" indent="-232213" lvl="1">
              <a:lnSpc>
                <a:spcPts val="3011"/>
              </a:lnSpc>
              <a:buFont typeface="Arial"/>
              <a:buChar char="•"/>
            </a:pPr>
            <a:r>
              <a:rPr lang="en-US" sz="2151">
                <a:solidFill>
                  <a:srgbClr val="0D5174"/>
                </a:solidFill>
                <a:latin typeface="TT Chocolates"/>
              </a:rPr>
              <a:t>Soglia a </a:t>
            </a:r>
            <a:r>
              <a:rPr lang="en-US" sz="2151">
                <a:solidFill>
                  <a:srgbClr val="0D5174"/>
                </a:solidFill>
                <a:latin typeface="TT Chocolates Bold"/>
              </a:rPr>
              <a:t>0.0002</a:t>
            </a:r>
            <a:r>
              <a:rPr lang="en-US" sz="2151">
                <a:solidFill>
                  <a:srgbClr val="0D5174"/>
                </a:solidFill>
                <a:latin typeface="TT Chocolates"/>
              </a:rPr>
              <a:t>, a cui corrispondono 3748 geni</a:t>
            </a:r>
          </a:p>
          <a:p>
            <a:pPr marL="464425" indent="-232213" lvl="1">
              <a:lnSpc>
                <a:spcPts val="3011"/>
              </a:lnSpc>
              <a:buFont typeface="Arial"/>
              <a:buChar char="•"/>
            </a:pPr>
            <a:r>
              <a:rPr lang="en-US" sz="2151">
                <a:solidFill>
                  <a:srgbClr val="0D5174"/>
                </a:solidFill>
                <a:latin typeface="TT Chocolates"/>
              </a:rPr>
              <a:t>Soglia a </a:t>
            </a:r>
            <a:r>
              <a:rPr lang="en-US" sz="2151">
                <a:solidFill>
                  <a:srgbClr val="0D5174"/>
                </a:solidFill>
                <a:latin typeface="TT Chocolates Bold"/>
              </a:rPr>
              <a:t>0.0005</a:t>
            </a:r>
            <a:r>
              <a:rPr lang="en-US" sz="2151">
                <a:solidFill>
                  <a:srgbClr val="0D5174"/>
                </a:solidFill>
                <a:latin typeface="TT Chocolates"/>
              </a:rPr>
              <a:t>, a cui corrispondono 1349 geni</a:t>
            </a:r>
          </a:p>
          <a:p>
            <a:pPr marL="464425" indent="-232213" lvl="1">
              <a:lnSpc>
                <a:spcPts val="3011"/>
              </a:lnSpc>
              <a:buFont typeface="Arial"/>
              <a:buChar char="•"/>
            </a:pPr>
            <a:r>
              <a:rPr lang="en-US" sz="2151">
                <a:solidFill>
                  <a:srgbClr val="0D5174"/>
                </a:solidFill>
                <a:latin typeface="TT Chocolates"/>
              </a:rPr>
              <a:t> Sog</a:t>
            </a:r>
            <a:r>
              <a:rPr lang="en-US" sz="2151">
                <a:solidFill>
                  <a:srgbClr val="0D5174"/>
                </a:solidFill>
                <a:latin typeface="TT Chocolates"/>
              </a:rPr>
              <a:t>lia a </a:t>
            </a:r>
            <a:r>
              <a:rPr lang="en-US" sz="2151">
                <a:solidFill>
                  <a:srgbClr val="0D5174"/>
                </a:solidFill>
                <a:latin typeface="TT Chocolates Bold"/>
              </a:rPr>
              <a:t>0.0010</a:t>
            </a:r>
            <a:r>
              <a:rPr lang="en-US" sz="2151">
                <a:solidFill>
                  <a:srgbClr val="0D5174"/>
                </a:solidFill>
                <a:latin typeface="TT Chocolates"/>
              </a:rPr>
              <a:t>, a cui corrispondono 610 geni</a:t>
            </a:r>
          </a:p>
          <a:p>
            <a:pPr marL="464425" indent="-232213" lvl="1">
              <a:lnSpc>
                <a:spcPts val="3011"/>
              </a:lnSpc>
              <a:buFont typeface="Arial"/>
              <a:buChar char="•"/>
            </a:pPr>
            <a:r>
              <a:rPr lang="en-US" sz="2151">
                <a:solidFill>
                  <a:srgbClr val="0D5174"/>
                </a:solidFill>
                <a:latin typeface="TT Chocolates"/>
              </a:rPr>
              <a:t> S</a:t>
            </a:r>
            <a:r>
              <a:rPr lang="en-US" sz="2151">
                <a:solidFill>
                  <a:srgbClr val="0D5174"/>
                </a:solidFill>
                <a:latin typeface="TT Chocolates"/>
              </a:rPr>
              <a:t>oglia a </a:t>
            </a:r>
            <a:r>
              <a:rPr lang="en-US" sz="2151">
                <a:solidFill>
                  <a:srgbClr val="0D5174"/>
                </a:solidFill>
                <a:latin typeface="TT Chocolates Bold"/>
              </a:rPr>
              <a:t>0.0015</a:t>
            </a:r>
            <a:r>
              <a:rPr lang="en-US" sz="2151">
                <a:solidFill>
                  <a:srgbClr val="0D5174"/>
                </a:solidFill>
                <a:latin typeface="TT Chocolates"/>
              </a:rPr>
              <a:t>, a cui corrispondono 399 geni</a:t>
            </a:r>
          </a:p>
          <a:p>
            <a:pPr marL="464425" indent="-232213" lvl="1">
              <a:lnSpc>
                <a:spcPts val="3011"/>
              </a:lnSpc>
              <a:buFont typeface="Arial"/>
              <a:buChar char="•"/>
            </a:pPr>
            <a:r>
              <a:rPr lang="en-US" sz="2151">
                <a:solidFill>
                  <a:srgbClr val="0D5174"/>
                </a:solidFill>
                <a:latin typeface="TT Chocolates"/>
              </a:rPr>
              <a:t> Soglia a </a:t>
            </a:r>
            <a:r>
              <a:rPr lang="en-US" sz="2151">
                <a:solidFill>
                  <a:srgbClr val="0D5174"/>
                </a:solidFill>
                <a:latin typeface="TT Chocolates Bold"/>
              </a:rPr>
              <a:t>0.0020</a:t>
            </a:r>
            <a:r>
              <a:rPr lang="en-US" sz="2151">
                <a:solidFill>
                  <a:srgbClr val="0D5174"/>
                </a:solidFill>
                <a:latin typeface="TT Chocolates"/>
              </a:rPr>
              <a:t>, a cui corrispondono 275 geni</a:t>
            </a:r>
          </a:p>
          <a:p>
            <a:pPr marL="464425" indent="-232213" lvl="1">
              <a:lnSpc>
                <a:spcPts val="3011"/>
              </a:lnSpc>
              <a:buFont typeface="Arial"/>
              <a:buChar char="•"/>
            </a:pPr>
            <a:r>
              <a:rPr lang="en-US" sz="2151">
                <a:solidFill>
                  <a:srgbClr val="0D5174"/>
                </a:solidFill>
                <a:latin typeface="TT Chocolates"/>
              </a:rPr>
              <a:t> Soglia a </a:t>
            </a:r>
            <a:r>
              <a:rPr lang="en-US" sz="2151">
                <a:solidFill>
                  <a:srgbClr val="0D5174"/>
                </a:solidFill>
                <a:latin typeface="TT Chocolates Bold"/>
              </a:rPr>
              <a:t>0.0025</a:t>
            </a:r>
            <a:r>
              <a:rPr lang="en-US" sz="2151">
                <a:solidFill>
                  <a:srgbClr val="0D5174"/>
                </a:solidFill>
                <a:latin typeface="TT Chocolates"/>
              </a:rPr>
              <a:t>, a cui corrispondono 216 geni</a:t>
            </a:r>
          </a:p>
          <a:p>
            <a:pPr marL="464425" indent="-232213" lvl="1">
              <a:lnSpc>
                <a:spcPts val="3011"/>
              </a:lnSpc>
              <a:buFont typeface="Arial"/>
              <a:buChar char="•"/>
            </a:pPr>
            <a:r>
              <a:rPr lang="en-US" sz="2151">
                <a:solidFill>
                  <a:srgbClr val="0D5174"/>
                </a:solidFill>
                <a:latin typeface="TT Chocolates"/>
              </a:rPr>
              <a:t> Soglia a </a:t>
            </a:r>
            <a:r>
              <a:rPr lang="en-US" sz="2151">
                <a:solidFill>
                  <a:srgbClr val="0D5174"/>
                </a:solidFill>
                <a:latin typeface="TT Chocolates Bold"/>
              </a:rPr>
              <a:t>0.0030</a:t>
            </a:r>
            <a:r>
              <a:rPr lang="en-US" sz="2151">
                <a:solidFill>
                  <a:srgbClr val="0D5174"/>
                </a:solidFill>
                <a:latin typeface="TT Chocolates"/>
              </a:rPr>
              <a:t>, a cui corrispondono 166 geni</a:t>
            </a:r>
          </a:p>
        </p:txBody>
      </p:sp>
      <p:sp>
        <p:nvSpPr>
          <p:cNvPr name="TextBox 11" id="11"/>
          <p:cNvSpPr txBox="true"/>
          <p:nvPr/>
        </p:nvSpPr>
        <p:spPr>
          <a:xfrm rot="0">
            <a:off x="9135995" y="5139432"/>
            <a:ext cx="8123305" cy="4183987"/>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Il dataset utilizzato per l'addestramento del modello è composto da un insieme di feature di tipo clinico e dalla sequenza di geni filtrata mediante la deviazione standard. Di questo dataset sono state costruite tre varianti:</a:t>
            </a:r>
          </a:p>
          <a:p>
            <a:pPr marL="464425" indent="-232213" lvl="1">
              <a:lnSpc>
                <a:spcPts val="3011"/>
              </a:lnSpc>
              <a:buFont typeface="Arial"/>
              <a:buChar char="•"/>
            </a:pPr>
            <a:r>
              <a:rPr lang="en-US" sz="2151">
                <a:solidFill>
                  <a:srgbClr val="0D5174"/>
                </a:solidFill>
                <a:latin typeface="TT Chocolates Bold"/>
              </a:rPr>
              <a:t>Only Mutations</a:t>
            </a:r>
            <a:r>
              <a:rPr lang="en-US" sz="2151">
                <a:solidFill>
                  <a:srgbClr val="0D5174"/>
                </a:solidFill>
                <a:latin typeface="TT Chocolates"/>
              </a:rPr>
              <a:t>: le cui feature sono esclusivamente le espressioni geniche per ciascun paziente</a:t>
            </a:r>
          </a:p>
          <a:p>
            <a:pPr marL="464425" indent="-232213" lvl="1">
              <a:lnSpc>
                <a:spcPts val="3011"/>
              </a:lnSpc>
              <a:buFont typeface="Arial"/>
              <a:buChar char="•"/>
            </a:pPr>
            <a:r>
              <a:rPr lang="en-US" sz="2151">
                <a:solidFill>
                  <a:srgbClr val="0D5174"/>
                </a:solidFill>
                <a:latin typeface="TT Chocolates Bold"/>
              </a:rPr>
              <a:t>Only</a:t>
            </a:r>
            <a:r>
              <a:rPr lang="en-US" sz="2151">
                <a:solidFill>
                  <a:srgbClr val="0D5174"/>
                </a:solidFill>
                <a:latin typeface="TT Chocolates"/>
              </a:rPr>
              <a:t> </a:t>
            </a:r>
            <a:r>
              <a:rPr lang="en-US" sz="2151">
                <a:solidFill>
                  <a:srgbClr val="0D5174"/>
                </a:solidFill>
                <a:latin typeface="TT Chocolates Bold"/>
              </a:rPr>
              <a:t>Variants</a:t>
            </a:r>
            <a:r>
              <a:rPr lang="en-US" sz="2151">
                <a:solidFill>
                  <a:srgbClr val="0D5174"/>
                </a:solidFill>
                <a:latin typeface="TT Chocolates"/>
              </a:rPr>
              <a:t>: le cui feature sono date solamente dal conteggio del tipo di mutazioni per ogni gene (divise tra SNP, DEL, INS) e CNA</a:t>
            </a:r>
          </a:p>
          <a:p>
            <a:pPr marL="464425" indent="-232213" lvl="1">
              <a:lnSpc>
                <a:spcPts val="3011"/>
              </a:lnSpc>
              <a:buFont typeface="Arial"/>
              <a:buChar char="•"/>
            </a:pPr>
            <a:r>
              <a:rPr lang="en-US" sz="2151">
                <a:solidFill>
                  <a:srgbClr val="0D5174"/>
                </a:solidFill>
                <a:latin typeface="TT Chocolates Bold"/>
              </a:rPr>
              <a:t>Mutations and Variants</a:t>
            </a:r>
            <a:r>
              <a:rPr lang="en-US" sz="2151">
                <a:solidFill>
                  <a:srgbClr val="0D5174"/>
                </a:solidFill>
                <a:latin typeface="TT Chocolates"/>
              </a:rPr>
              <a:t>: le cui feature includono sia le espressioni geniche che il conteggio del tipo di mutazioni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588630" y="2806482"/>
            <a:ext cx="6065078" cy="6701117"/>
          </a:xfrm>
          <a:custGeom>
            <a:avLst/>
            <a:gdLst/>
            <a:ahLst/>
            <a:cxnLst/>
            <a:rect r="r" b="b" t="t" l="l"/>
            <a:pathLst>
              <a:path h="6701117" w="6065078">
                <a:moveTo>
                  <a:pt x="0" y="0"/>
                </a:moveTo>
                <a:lnTo>
                  <a:pt x="6065079" y="0"/>
                </a:lnTo>
                <a:lnTo>
                  <a:pt x="6065079" y="6701117"/>
                </a:lnTo>
                <a:lnTo>
                  <a:pt x="0" y="6701117"/>
                </a:lnTo>
                <a:lnTo>
                  <a:pt x="0" y="0"/>
                </a:lnTo>
                <a:close/>
              </a:path>
            </a:pathLst>
          </a:custGeom>
          <a:blipFill>
            <a:blip r:embed="rId2"/>
            <a:stretch>
              <a:fillRect l="0" t="0" r="0" b="0"/>
            </a:stretch>
          </a:blipFill>
        </p:spPr>
      </p:sp>
      <p:sp>
        <p:nvSpPr>
          <p:cNvPr name="TextBox 6" id="6"/>
          <p:cNvSpPr txBox="true"/>
          <p:nvPr/>
        </p:nvSpPr>
        <p:spPr>
          <a:xfrm rot="0">
            <a:off x="1026789" y="502883"/>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Classificazione</a:t>
            </a:r>
          </a:p>
        </p:txBody>
      </p:sp>
      <p:sp>
        <p:nvSpPr>
          <p:cNvPr name="TextBox 7" id="7"/>
          <p:cNvSpPr txBox="true"/>
          <p:nvPr/>
        </p:nvSpPr>
        <p:spPr>
          <a:xfrm rot="0">
            <a:off x="957744" y="3660235"/>
            <a:ext cx="8186256" cy="4945987"/>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La struttura del modello comprende:</a:t>
            </a:r>
            <a:r>
              <a:rPr lang="en-US" sz="2151">
                <a:solidFill>
                  <a:srgbClr val="0D5174"/>
                </a:solidFill>
                <a:latin typeface="TT Chocolates"/>
              </a:rPr>
              <a:t> </a:t>
            </a:r>
          </a:p>
          <a:p>
            <a:pPr marL="464425" indent="-232213" lvl="1">
              <a:lnSpc>
                <a:spcPts val="3011"/>
              </a:lnSpc>
              <a:buFont typeface="Arial"/>
              <a:buChar char="•"/>
            </a:pPr>
            <a:r>
              <a:rPr lang="en-US" sz="2151">
                <a:solidFill>
                  <a:srgbClr val="0D5174"/>
                </a:solidFill>
                <a:latin typeface="TT Chocolates Bold"/>
              </a:rPr>
              <a:t>Input Layer</a:t>
            </a:r>
          </a:p>
          <a:p>
            <a:pPr marL="464425" indent="-232213" lvl="1">
              <a:lnSpc>
                <a:spcPts val="3011"/>
              </a:lnSpc>
              <a:buFont typeface="Arial"/>
              <a:buChar char="•"/>
            </a:pPr>
            <a:r>
              <a:rPr lang="en-US" sz="2151">
                <a:solidFill>
                  <a:srgbClr val="0D5174"/>
                </a:solidFill>
                <a:latin typeface="TT Chocolates Bold"/>
              </a:rPr>
              <a:t>Strati di Convoluzione</a:t>
            </a:r>
            <a:r>
              <a:rPr lang="en-US" sz="2151">
                <a:solidFill>
                  <a:srgbClr val="0D5174"/>
                </a:solidFill>
                <a:latin typeface="TT Chocolates"/>
              </a:rPr>
              <a:t>, utilizzati per estrarre caratteristiche specifiche mediante filtri con dimensioni diversificate e funzione di attivazione ReLU</a:t>
            </a:r>
          </a:p>
          <a:p>
            <a:pPr marL="464425" indent="-232213" lvl="1">
              <a:lnSpc>
                <a:spcPts val="3011"/>
              </a:lnSpc>
              <a:buFont typeface="Arial"/>
              <a:buChar char="•"/>
            </a:pPr>
            <a:r>
              <a:rPr lang="en-US" sz="2151">
                <a:solidFill>
                  <a:srgbClr val="0D5174"/>
                </a:solidFill>
                <a:latin typeface="TT Chocolates Bold"/>
              </a:rPr>
              <a:t>Strati di Pooling</a:t>
            </a:r>
            <a:r>
              <a:rPr lang="en-US" sz="2151">
                <a:solidFill>
                  <a:srgbClr val="0D5174"/>
                </a:solidFill>
                <a:latin typeface="TT Chocolates"/>
              </a:rPr>
              <a:t>, utilizzati per ridurre la dimensione spaziale dell'output dalla convoluzione, preservando le caratteristiche più significative</a:t>
            </a:r>
          </a:p>
          <a:p>
            <a:pPr marL="464425" indent="-232213" lvl="1">
              <a:lnSpc>
                <a:spcPts val="3011"/>
              </a:lnSpc>
              <a:buFont typeface="Arial"/>
              <a:buChar char="•"/>
            </a:pPr>
            <a:r>
              <a:rPr lang="en-US" sz="2151">
                <a:solidFill>
                  <a:srgbClr val="0D5174"/>
                </a:solidFill>
                <a:latin typeface="TT Chocolates"/>
              </a:rPr>
              <a:t> </a:t>
            </a:r>
            <a:r>
              <a:rPr lang="en-US" sz="2151">
                <a:solidFill>
                  <a:srgbClr val="0D5174"/>
                </a:solidFill>
                <a:latin typeface="TT Chocolates Bold"/>
              </a:rPr>
              <a:t>Flatten</a:t>
            </a:r>
            <a:r>
              <a:rPr lang="en-US" sz="2151">
                <a:solidFill>
                  <a:srgbClr val="0D5174"/>
                </a:solidFill>
                <a:latin typeface="TT Chocolates"/>
              </a:rPr>
              <a:t>, trasforma l'output tridimensionale dei layer precedenti in un vettore monodimensionale</a:t>
            </a:r>
          </a:p>
          <a:p>
            <a:pPr marL="464425" indent="-232213" lvl="1">
              <a:lnSpc>
                <a:spcPts val="3011"/>
              </a:lnSpc>
              <a:buFont typeface="Arial"/>
              <a:buChar char="•"/>
            </a:pPr>
            <a:r>
              <a:rPr lang="en-US" sz="2151">
                <a:solidFill>
                  <a:srgbClr val="0D5174"/>
                </a:solidFill>
                <a:latin typeface="TT Chocolates"/>
              </a:rPr>
              <a:t> </a:t>
            </a:r>
            <a:r>
              <a:rPr lang="en-US" sz="2151">
                <a:solidFill>
                  <a:srgbClr val="0D5174"/>
                </a:solidFill>
                <a:latin typeface="TT Chocolates Bold"/>
              </a:rPr>
              <a:t>Output Layer,</a:t>
            </a:r>
            <a:r>
              <a:rPr lang="en-US" sz="2151">
                <a:solidFill>
                  <a:srgbClr val="0D5174"/>
                </a:solidFill>
                <a:latin typeface="TT Chocolates"/>
              </a:rPr>
              <a:t> produce l'output finale del modello, con un numero di unità pari al numero di classi e attivazione softmax per ottenere le probabilità di appartenenza a ciascuna classe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8773" y="5143500"/>
            <a:ext cx="14870959" cy="4529796"/>
          </a:xfrm>
          <a:custGeom>
            <a:avLst/>
            <a:gdLst/>
            <a:ahLst/>
            <a:cxnLst/>
            <a:rect r="r" b="b" t="t" l="l"/>
            <a:pathLst>
              <a:path h="4529796" w="14870959">
                <a:moveTo>
                  <a:pt x="0" y="0"/>
                </a:moveTo>
                <a:lnTo>
                  <a:pt x="14870959" y="0"/>
                </a:lnTo>
                <a:lnTo>
                  <a:pt x="14870959" y="4529796"/>
                </a:lnTo>
                <a:lnTo>
                  <a:pt x="0" y="4529796"/>
                </a:lnTo>
                <a:lnTo>
                  <a:pt x="0" y="0"/>
                </a:lnTo>
                <a:close/>
              </a:path>
            </a:pathLst>
          </a:custGeom>
          <a:blipFill>
            <a:blip r:embed="rId2"/>
            <a:stretch>
              <a:fillRect l="0" t="0" r="-131" b="-1082"/>
            </a:stretch>
          </a:blipFill>
        </p:spPr>
      </p:sp>
      <p:sp>
        <p:nvSpPr>
          <p:cNvPr name="TextBox 3" id="3"/>
          <p:cNvSpPr txBox="true"/>
          <p:nvPr/>
        </p:nvSpPr>
        <p:spPr>
          <a:xfrm rot="0">
            <a:off x="1028700" y="538217"/>
            <a:ext cx="9420256" cy="1651635"/>
          </a:xfrm>
          <a:prstGeom prst="rect">
            <a:avLst/>
          </a:prstGeom>
        </p:spPr>
        <p:txBody>
          <a:bodyPr anchor="t" rtlCol="false" tIns="0" lIns="0" bIns="0" rIns="0">
            <a:spAutoFit/>
          </a:bodyPr>
          <a:lstStyle/>
          <a:p>
            <a:pPr>
              <a:lnSpc>
                <a:spcPts val="13439"/>
              </a:lnSpc>
            </a:pPr>
            <a:r>
              <a:rPr lang="en-US" sz="9600">
                <a:solidFill>
                  <a:srgbClr val="0D5174"/>
                </a:solidFill>
                <a:latin typeface="TT Chocolates Bold"/>
              </a:rPr>
              <a:t>Introduzione</a:t>
            </a:r>
          </a:p>
        </p:txBody>
      </p:sp>
      <p:sp>
        <p:nvSpPr>
          <p:cNvPr name="TextBox 4" id="4"/>
          <p:cNvSpPr txBox="true"/>
          <p:nvPr/>
        </p:nvSpPr>
        <p:spPr>
          <a:xfrm rot="0">
            <a:off x="1028700" y="2434280"/>
            <a:ext cx="7522732" cy="1884045"/>
          </a:xfrm>
          <a:prstGeom prst="rect">
            <a:avLst/>
          </a:prstGeom>
        </p:spPr>
        <p:txBody>
          <a:bodyPr anchor="t" rtlCol="false" tIns="0" lIns="0" bIns="0" rIns="0">
            <a:spAutoFit/>
          </a:bodyPr>
          <a:lstStyle/>
          <a:p>
            <a:pPr>
              <a:lnSpc>
                <a:spcPts val="3779"/>
              </a:lnSpc>
            </a:pPr>
            <a:r>
              <a:rPr lang="en-US" sz="2700">
                <a:solidFill>
                  <a:srgbClr val="0D5174"/>
                </a:solidFill>
                <a:latin typeface="TT Chocolates"/>
              </a:rPr>
              <a:t>Sono trascorsi più di 20 anni dal completamento della bozza della sequenza del genoma umano. Questo traguardo ha portato alla generazione di una straordinaria quantità di dati genomici. </a:t>
            </a:r>
          </a:p>
        </p:txBody>
      </p:sp>
      <p:sp>
        <p:nvSpPr>
          <p:cNvPr name="TextBox 5" id="5"/>
          <p:cNvSpPr txBox="true"/>
          <p:nvPr/>
        </p:nvSpPr>
        <p:spPr>
          <a:xfrm rot="0">
            <a:off x="9366478" y="1371907"/>
            <a:ext cx="7522732" cy="3243453"/>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D5174"/>
                </a:solidFill>
                <a:latin typeface="TT Chocolates"/>
              </a:rPr>
              <a:t>Il sequenziamento del DNA e altre tecniche biologiche continuano a aumentare la quantità e la complessità dei dati</a:t>
            </a:r>
          </a:p>
          <a:p>
            <a:pPr marL="582930" indent="-291465" lvl="1">
              <a:lnSpc>
                <a:spcPts val="3672"/>
              </a:lnSpc>
              <a:buFont typeface="Arial"/>
              <a:buChar char="•"/>
            </a:pPr>
            <a:r>
              <a:rPr lang="en-US" sz="2700">
                <a:solidFill>
                  <a:srgbClr val="0D5174"/>
                </a:solidFill>
                <a:latin typeface="TT Chocolates"/>
              </a:rPr>
              <a:t>La crescente complessità richiede strumenti computazionali basati su AI/ML, essenziali per gestire, estrarre e interpretare informazioni dai dati genomici.</a:t>
            </a:r>
          </a:p>
        </p:txBody>
      </p:sp>
      <p:sp>
        <p:nvSpPr>
          <p:cNvPr name="TextBox 6" id="6"/>
          <p:cNvSpPr txBox="true"/>
          <p:nvPr/>
        </p:nvSpPr>
        <p:spPr>
          <a:xfrm rot="0">
            <a:off x="9659664" y="742951"/>
            <a:ext cx="7758812" cy="573404"/>
          </a:xfrm>
          <a:prstGeom prst="rect">
            <a:avLst/>
          </a:prstGeom>
        </p:spPr>
        <p:txBody>
          <a:bodyPr anchor="t" rtlCol="false" tIns="0" lIns="0" bIns="0" rIns="0">
            <a:spAutoFit/>
          </a:bodyPr>
          <a:lstStyle/>
          <a:p>
            <a:pPr>
              <a:lnSpc>
                <a:spcPts val="4620"/>
              </a:lnSpc>
            </a:pPr>
            <a:r>
              <a:rPr lang="en-US" sz="3300">
                <a:solidFill>
                  <a:srgbClr val="0D5174"/>
                </a:solidFill>
                <a:latin typeface="TT Chocolates Bold"/>
              </a:rPr>
              <a:t>Consequenze: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68737" y="3501196"/>
            <a:ext cx="9401945" cy="5338644"/>
          </a:xfrm>
          <a:custGeom>
            <a:avLst/>
            <a:gdLst/>
            <a:ahLst/>
            <a:cxnLst/>
            <a:rect r="r" b="b" t="t" l="l"/>
            <a:pathLst>
              <a:path h="5338644" w="9401945">
                <a:moveTo>
                  <a:pt x="0" y="0"/>
                </a:moveTo>
                <a:lnTo>
                  <a:pt x="9401945" y="0"/>
                </a:lnTo>
                <a:lnTo>
                  <a:pt x="9401945" y="5338644"/>
                </a:lnTo>
                <a:lnTo>
                  <a:pt x="0" y="5338644"/>
                </a:lnTo>
                <a:lnTo>
                  <a:pt x="0" y="0"/>
                </a:lnTo>
                <a:close/>
              </a:path>
            </a:pathLst>
          </a:custGeom>
          <a:blipFill>
            <a:blip r:embed="rId2"/>
            <a:stretch>
              <a:fillRect l="0" t="0" r="0" b="0"/>
            </a:stretch>
          </a:blipFill>
        </p:spPr>
      </p:sp>
      <p:sp>
        <p:nvSpPr>
          <p:cNvPr name="TextBox 6" id="6"/>
          <p:cNvSpPr txBox="true"/>
          <p:nvPr/>
        </p:nvSpPr>
        <p:spPr>
          <a:xfrm rot="0">
            <a:off x="1028700" y="592738"/>
            <a:ext cx="16218413" cy="1410961"/>
          </a:xfrm>
          <a:prstGeom prst="rect">
            <a:avLst/>
          </a:prstGeom>
        </p:spPr>
        <p:txBody>
          <a:bodyPr anchor="t" rtlCol="false" tIns="0" lIns="0" bIns="0" rIns="0">
            <a:spAutoFit/>
          </a:bodyPr>
          <a:lstStyle/>
          <a:p>
            <a:pPr algn="ctr">
              <a:lnSpc>
                <a:spcPts val="11480"/>
              </a:lnSpc>
            </a:pPr>
            <a:r>
              <a:rPr lang="en-US" sz="8200">
                <a:solidFill>
                  <a:srgbClr val="FFFFFF"/>
                </a:solidFill>
                <a:latin typeface="TT Chocolates Bold"/>
              </a:rPr>
              <a:t>Rete Siamese - Funzioni principali</a:t>
            </a:r>
          </a:p>
        </p:txBody>
      </p:sp>
      <p:sp>
        <p:nvSpPr>
          <p:cNvPr name="TextBox 7" id="7"/>
          <p:cNvSpPr txBox="true"/>
          <p:nvPr/>
        </p:nvSpPr>
        <p:spPr>
          <a:xfrm rot="0">
            <a:off x="559495" y="2365244"/>
            <a:ext cx="1122875" cy="2297119"/>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1</a:t>
            </a:r>
          </a:p>
        </p:txBody>
      </p:sp>
      <p:sp>
        <p:nvSpPr>
          <p:cNvPr name="TextBox 8" id="8"/>
          <p:cNvSpPr txBox="true"/>
          <p:nvPr/>
        </p:nvSpPr>
        <p:spPr>
          <a:xfrm rot="0">
            <a:off x="2100498" y="3405946"/>
            <a:ext cx="6268240" cy="698499"/>
          </a:xfrm>
          <a:prstGeom prst="rect">
            <a:avLst/>
          </a:prstGeom>
        </p:spPr>
        <p:txBody>
          <a:bodyPr anchor="t" rtlCol="false" tIns="0" lIns="0" bIns="0" rIns="0">
            <a:spAutoFit/>
          </a:bodyPr>
          <a:lstStyle/>
          <a:p>
            <a:pPr>
              <a:lnSpc>
                <a:spcPts val="5600"/>
              </a:lnSpc>
            </a:pPr>
            <a:r>
              <a:rPr lang="en-US" sz="4000">
                <a:solidFill>
                  <a:srgbClr val="0D5174"/>
                </a:solidFill>
                <a:latin typeface="TT Chocolates Bold"/>
              </a:rPr>
              <a:t>GET_SIAMESE_MODEL</a:t>
            </a:r>
          </a:p>
        </p:txBody>
      </p:sp>
      <p:sp>
        <p:nvSpPr>
          <p:cNvPr name="TextBox 9" id="9"/>
          <p:cNvSpPr txBox="true"/>
          <p:nvPr/>
        </p:nvSpPr>
        <p:spPr>
          <a:xfrm rot="0">
            <a:off x="1028700" y="4614737"/>
            <a:ext cx="6933472" cy="4184015"/>
          </a:xfrm>
          <a:prstGeom prst="rect">
            <a:avLst/>
          </a:prstGeom>
        </p:spPr>
        <p:txBody>
          <a:bodyPr anchor="t" rtlCol="false" tIns="0" lIns="0" bIns="0" rIns="0">
            <a:spAutoFit/>
          </a:bodyPr>
          <a:lstStyle/>
          <a:p>
            <a:pPr>
              <a:lnSpc>
                <a:spcPts val="3010"/>
              </a:lnSpc>
            </a:pPr>
            <a:r>
              <a:rPr lang="en-US" sz="2150">
                <a:solidFill>
                  <a:srgbClr val="0D5174"/>
                </a:solidFill>
                <a:latin typeface="TT Chocolates"/>
              </a:rPr>
              <a:t>Responsabile della creazione del modello della rete siamese.</a:t>
            </a:r>
          </a:p>
          <a:p>
            <a:pPr>
              <a:lnSpc>
                <a:spcPts val="3010"/>
              </a:lnSpc>
            </a:pPr>
            <a:r>
              <a:rPr lang="en-US" sz="2150">
                <a:solidFill>
                  <a:srgbClr val="0D5174"/>
                </a:solidFill>
                <a:latin typeface="TT Chocolates"/>
              </a:rPr>
              <a:t>Il modello è composto da due reti neurali identiche, ciascuna delle quali elabora uno dei due input.</a:t>
            </a:r>
          </a:p>
          <a:p>
            <a:pPr>
              <a:lnSpc>
                <a:spcPts val="3010"/>
              </a:lnSpc>
            </a:pPr>
            <a:r>
              <a:rPr lang="en-US" sz="2150">
                <a:solidFill>
                  <a:srgbClr val="0D5174"/>
                </a:solidFill>
                <a:latin typeface="TT Chocolates"/>
              </a:rPr>
              <a:t>Vengono definiti due input chiamati </a:t>
            </a:r>
            <a:r>
              <a:rPr lang="en-US" sz="2150">
                <a:solidFill>
                  <a:srgbClr val="0D5174"/>
                </a:solidFill>
                <a:latin typeface="TT Chocolates Bold"/>
              </a:rPr>
              <a:t>left_input</a:t>
            </a:r>
            <a:r>
              <a:rPr lang="en-US" sz="2150">
                <a:solidFill>
                  <a:srgbClr val="0D5174"/>
                </a:solidFill>
                <a:latin typeface="TT Chocolates"/>
              </a:rPr>
              <a:t> e </a:t>
            </a:r>
            <a:r>
              <a:rPr lang="en-US" sz="2150">
                <a:solidFill>
                  <a:srgbClr val="0D5174"/>
                </a:solidFill>
                <a:latin typeface="TT Chocolates Bold"/>
              </a:rPr>
              <a:t>right_input</a:t>
            </a:r>
            <a:r>
              <a:rPr lang="en-US" sz="2150">
                <a:solidFill>
                  <a:srgbClr val="0D5174"/>
                </a:solidFill>
                <a:latin typeface="TT Chocolates"/>
              </a:rPr>
              <a:t>, ciascuno con la forma input_shape. </a:t>
            </a:r>
          </a:p>
          <a:p>
            <a:pPr>
              <a:lnSpc>
                <a:spcPts val="3010"/>
              </a:lnSpc>
            </a:pPr>
            <a:r>
              <a:rPr lang="en-US" sz="2150">
                <a:solidFill>
                  <a:srgbClr val="0D5174"/>
                </a:solidFill>
                <a:latin typeface="TT Chocolates"/>
              </a:rPr>
              <a:t>Gli output delle due reti siamesi vengono calcolati separatamente per left_input e right_input e successivamente passati attraverso la funzione </a:t>
            </a:r>
            <a:r>
              <a:rPr lang="en-US" sz="2150">
                <a:solidFill>
                  <a:srgbClr val="0D5174"/>
                </a:solidFill>
                <a:latin typeface="TT Chocolates Bold"/>
              </a:rPr>
              <a:t>last_layer</a:t>
            </a:r>
            <a:r>
              <a:rPr lang="en-US" sz="2150">
                <a:solidFill>
                  <a:srgbClr val="0D5174"/>
                </a:solidFill>
                <a:latin typeface="TT Chocolates"/>
              </a:rPr>
              <a:t> per calcolare la distanza o somiglianza tra le rappresentazioni.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9495" y="85745"/>
            <a:ext cx="1122875" cy="2297119"/>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2</a:t>
            </a:r>
          </a:p>
        </p:txBody>
      </p:sp>
      <p:sp>
        <p:nvSpPr>
          <p:cNvPr name="TextBox 3" id="3"/>
          <p:cNvSpPr txBox="true"/>
          <p:nvPr/>
        </p:nvSpPr>
        <p:spPr>
          <a:xfrm rot="0">
            <a:off x="2100498" y="1126448"/>
            <a:ext cx="6268240" cy="698499"/>
          </a:xfrm>
          <a:prstGeom prst="rect">
            <a:avLst/>
          </a:prstGeom>
        </p:spPr>
        <p:txBody>
          <a:bodyPr anchor="t" rtlCol="false" tIns="0" lIns="0" bIns="0" rIns="0">
            <a:spAutoFit/>
          </a:bodyPr>
          <a:lstStyle/>
          <a:p>
            <a:pPr>
              <a:lnSpc>
                <a:spcPts val="5600"/>
              </a:lnSpc>
            </a:pPr>
            <a:r>
              <a:rPr lang="en-US" sz="4000">
                <a:solidFill>
                  <a:srgbClr val="0D5174"/>
                </a:solidFill>
                <a:latin typeface="TT Chocolates Bold"/>
              </a:rPr>
              <a:t>GET_BATCH</a:t>
            </a:r>
          </a:p>
        </p:txBody>
      </p:sp>
      <p:sp>
        <p:nvSpPr>
          <p:cNvPr name="TextBox 4" id="4"/>
          <p:cNvSpPr txBox="true"/>
          <p:nvPr/>
        </p:nvSpPr>
        <p:spPr>
          <a:xfrm rot="0">
            <a:off x="1028700" y="2407313"/>
            <a:ext cx="7551291" cy="6850987"/>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Utilizzata per creare un batch di coppie di esempi per l'addestramento della rete. </a:t>
            </a:r>
          </a:p>
          <a:p>
            <a:pPr>
              <a:lnSpc>
                <a:spcPts val="3011"/>
              </a:lnSpc>
            </a:pPr>
            <a:r>
              <a:rPr lang="en-US" sz="2151">
                <a:solidFill>
                  <a:srgbClr val="0D5174"/>
                </a:solidFill>
                <a:latin typeface="TT Chocolates"/>
              </a:rPr>
              <a:t>La funzione genera due array vuoti </a:t>
            </a:r>
            <a:r>
              <a:rPr lang="en-US" sz="2151">
                <a:solidFill>
                  <a:srgbClr val="0D5174"/>
                </a:solidFill>
                <a:latin typeface="TT Chocolates Bold"/>
              </a:rPr>
              <a:t>pairs</a:t>
            </a:r>
            <a:r>
              <a:rPr lang="en-US" sz="2151">
                <a:solidFill>
                  <a:srgbClr val="0D5174"/>
                </a:solidFill>
                <a:latin typeface="TT Chocolates"/>
              </a:rPr>
              <a:t> e </a:t>
            </a:r>
            <a:r>
              <a:rPr lang="en-US" sz="2151">
                <a:solidFill>
                  <a:srgbClr val="0D5174"/>
                </a:solidFill>
                <a:latin typeface="TT Chocolates Bold"/>
              </a:rPr>
              <a:t>targets</a:t>
            </a:r>
            <a:r>
              <a:rPr lang="en-US" sz="2151">
                <a:solidFill>
                  <a:srgbClr val="0D5174"/>
                </a:solidFill>
                <a:latin typeface="TT Chocolates"/>
              </a:rPr>
              <a:t>, dove pairs conterrà le coppie di dati e targets le etichette (1 per coppie della stessa classe, 0 per coppie di classi diverse).</a:t>
            </a:r>
          </a:p>
          <a:p>
            <a:pPr>
              <a:lnSpc>
                <a:spcPts val="3011"/>
              </a:lnSpc>
            </a:pPr>
            <a:r>
              <a:rPr lang="en-US" sz="2151">
                <a:solidFill>
                  <a:srgbClr val="0D5174"/>
                </a:solidFill>
                <a:latin typeface="TT Chocolates"/>
              </a:rPr>
              <a:t>La metà del batch è riservata per coppie della stessa classe, mentre l'altra metà è per coppie di classi diverse.</a:t>
            </a:r>
          </a:p>
          <a:p>
            <a:pPr>
              <a:lnSpc>
                <a:spcPts val="3011"/>
              </a:lnSpc>
            </a:pPr>
            <a:r>
              <a:rPr lang="en-US" sz="2151">
                <a:solidFill>
                  <a:srgbClr val="0D5174"/>
                </a:solidFill>
                <a:latin typeface="TT Chocolates"/>
              </a:rPr>
              <a:t>Per ogni coppia, viene scelta casualmente una classe dal dataset di addestramento e </a:t>
            </a:r>
          </a:p>
          <a:p>
            <a:pPr marL="464425" indent="-232213" lvl="1">
              <a:lnSpc>
                <a:spcPts val="3011"/>
              </a:lnSpc>
              <a:buFont typeface="Arial"/>
              <a:buChar char="•"/>
            </a:pPr>
            <a:r>
              <a:rPr lang="en-US" sz="2151">
                <a:solidFill>
                  <a:srgbClr val="0D5174"/>
                </a:solidFill>
                <a:latin typeface="TT Chocolates"/>
              </a:rPr>
              <a:t>Per </a:t>
            </a:r>
            <a:r>
              <a:rPr lang="en-US" sz="2151">
                <a:solidFill>
                  <a:srgbClr val="0D5174"/>
                </a:solidFill>
                <a:latin typeface="TT Chocolates Bold"/>
              </a:rPr>
              <a:t>coppie della stessa classe</a:t>
            </a:r>
            <a:r>
              <a:rPr lang="en-US" sz="2151">
                <a:solidFill>
                  <a:srgbClr val="0D5174"/>
                </a:solidFill>
                <a:latin typeface="TT Chocolates"/>
              </a:rPr>
              <a:t>, viene selezionato casualmente un campione da quella classe</a:t>
            </a:r>
          </a:p>
          <a:p>
            <a:pPr marL="464425" indent="-232213" lvl="1">
              <a:lnSpc>
                <a:spcPts val="3011"/>
              </a:lnSpc>
              <a:buFont typeface="Arial"/>
              <a:buChar char="•"/>
            </a:pPr>
            <a:r>
              <a:rPr lang="en-US" sz="2151">
                <a:solidFill>
                  <a:srgbClr val="0D5174"/>
                </a:solidFill>
                <a:latin typeface="TT Chocolates"/>
              </a:rPr>
              <a:t>Per </a:t>
            </a:r>
            <a:r>
              <a:rPr lang="en-US" sz="2151">
                <a:solidFill>
                  <a:srgbClr val="0D5174"/>
                </a:solidFill>
                <a:latin typeface="TT Chocolates Bold"/>
              </a:rPr>
              <a:t>coppie di classi diverse</a:t>
            </a:r>
            <a:r>
              <a:rPr lang="en-US" sz="2151">
                <a:solidFill>
                  <a:srgbClr val="0D5174"/>
                </a:solidFill>
                <a:latin typeface="TT Chocolates"/>
              </a:rPr>
              <a:t>, viene selezionata casualmente una seconda classe diversa dalla prima, e viene scelto un campione da quella classe</a:t>
            </a:r>
          </a:p>
          <a:p>
            <a:pPr>
              <a:lnSpc>
                <a:spcPts val="3011"/>
              </a:lnSpc>
            </a:pPr>
          </a:p>
          <a:p>
            <a:pPr>
              <a:lnSpc>
                <a:spcPts val="3011"/>
              </a:lnSpc>
            </a:pPr>
            <a:r>
              <a:rPr lang="en-US" sz="2151">
                <a:solidFill>
                  <a:srgbClr val="0D5174"/>
                </a:solidFill>
                <a:latin typeface="TT Chocolates"/>
              </a:rPr>
              <a:t>Le coppie e le relative etichette vengono aggiunte agli array pairs e targets che vengono restituiti e rappresentano il batch di dati di addestramento.</a:t>
            </a:r>
          </a:p>
        </p:txBody>
      </p:sp>
      <p:sp>
        <p:nvSpPr>
          <p:cNvPr name="Freeform 5" id="5"/>
          <p:cNvSpPr/>
          <p:nvPr/>
        </p:nvSpPr>
        <p:spPr>
          <a:xfrm flipH="false" flipV="false" rot="0">
            <a:off x="8999091" y="1814016"/>
            <a:ext cx="8444574" cy="7117043"/>
          </a:xfrm>
          <a:custGeom>
            <a:avLst/>
            <a:gdLst/>
            <a:ahLst/>
            <a:cxnLst/>
            <a:rect r="r" b="b" t="t" l="l"/>
            <a:pathLst>
              <a:path h="7117043" w="8444574">
                <a:moveTo>
                  <a:pt x="0" y="0"/>
                </a:moveTo>
                <a:lnTo>
                  <a:pt x="8444574" y="0"/>
                </a:lnTo>
                <a:lnTo>
                  <a:pt x="8444574" y="7117042"/>
                </a:lnTo>
                <a:lnTo>
                  <a:pt x="0" y="7117042"/>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34580" y="5143500"/>
            <a:ext cx="12580741" cy="3847174"/>
          </a:xfrm>
          <a:custGeom>
            <a:avLst/>
            <a:gdLst/>
            <a:ahLst/>
            <a:cxnLst/>
            <a:rect r="r" b="b" t="t" l="l"/>
            <a:pathLst>
              <a:path h="3847174" w="12580741">
                <a:moveTo>
                  <a:pt x="0" y="0"/>
                </a:moveTo>
                <a:lnTo>
                  <a:pt x="12580740" y="0"/>
                </a:lnTo>
                <a:lnTo>
                  <a:pt x="12580740" y="3847174"/>
                </a:lnTo>
                <a:lnTo>
                  <a:pt x="0" y="3847174"/>
                </a:lnTo>
                <a:lnTo>
                  <a:pt x="0" y="0"/>
                </a:lnTo>
                <a:close/>
              </a:path>
            </a:pathLst>
          </a:custGeom>
          <a:blipFill>
            <a:blip r:embed="rId2"/>
            <a:stretch>
              <a:fillRect l="0" t="0" r="0" b="0"/>
            </a:stretch>
          </a:blipFill>
        </p:spPr>
      </p:sp>
      <p:sp>
        <p:nvSpPr>
          <p:cNvPr name="TextBox 3" id="3"/>
          <p:cNvSpPr txBox="true"/>
          <p:nvPr/>
        </p:nvSpPr>
        <p:spPr>
          <a:xfrm rot="0">
            <a:off x="559495" y="85745"/>
            <a:ext cx="1122875" cy="2297119"/>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3</a:t>
            </a:r>
          </a:p>
        </p:txBody>
      </p:sp>
      <p:sp>
        <p:nvSpPr>
          <p:cNvPr name="TextBox 4" id="4"/>
          <p:cNvSpPr txBox="true"/>
          <p:nvPr/>
        </p:nvSpPr>
        <p:spPr>
          <a:xfrm rot="0">
            <a:off x="2100498" y="1126448"/>
            <a:ext cx="6268240" cy="698499"/>
          </a:xfrm>
          <a:prstGeom prst="rect">
            <a:avLst/>
          </a:prstGeom>
        </p:spPr>
        <p:txBody>
          <a:bodyPr anchor="t" rtlCol="false" tIns="0" lIns="0" bIns="0" rIns="0">
            <a:spAutoFit/>
          </a:bodyPr>
          <a:lstStyle/>
          <a:p>
            <a:pPr>
              <a:lnSpc>
                <a:spcPts val="5600"/>
              </a:lnSpc>
            </a:pPr>
            <a:r>
              <a:rPr lang="en-US" sz="4000">
                <a:solidFill>
                  <a:srgbClr val="0D5174"/>
                </a:solidFill>
                <a:latin typeface="TT Chocolates Bold"/>
              </a:rPr>
              <a:t>TEST_ONESHOT</a:t>
            </a:r>
          </a:p>
        </p:txBody>
      </p:sp>
      <p:sp>
        <p:nvSpPr>
          <p:cNvPr name="TextBox 5" id="5"/>
          <p:cNvSpPr txBox="true"/>
          <p:nvPr/>
        </p:nvSpPr>
        <p:spPr>
          <a:xfrm rot="0">
            <a:off x="845550" y="2372974"/>
            <a:ext cx="15869927" cy="217487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Utilizzata per valutare l'accuratezza del modello su compiti di apprendimento one-shot. La funzione esegue K compiti one-shot. </a:t>
            </a:r>
          </a:p>
          <a:p>
            <a:pPr>
              <a:lnSpc>
                <a:spcPts val="3499"/>
              </a:lnSpc>
            </a:pPr>
            <a:r>
              <a:rPr lang="en-US" sz="2499">
                <a:solidFill>
                  <a:srgbClr val="0D5174"/>
                </a:solidFill>
                <a:latin typeface="TT Chocolates"/>
              </a:rPr>
              <a:t>Per ciascun compito, utilizza la funzione make_oneshot_task per creare coppie di test e supporto. </a:t>
            </a:r>
          </a:p>
          <a:p>
            <a:pPr>
              <a:lnSpc>
                <a:spcPts val="3499"/>
              </a:lnSpc>
            </a:pPr>
            <a:r>
              <a:rPr lang="en-US" sz="2499">
                <a:solidFill>
                  <a:srgbClr val="0D5174"/>
                </a:solidFill>
                <a:latin typeface="TT Chocolates"/>
              </a:rPr>
              <a:t>Il modello predice quale coppia del test dovrebbe appartenere alla stessa classe del supporto e l'accuratezza viene calcolata come la percentuale di compiti one-shot correttamente classificati.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79327" y="3132242"/>
            <a:ext cx="8879973" cy="6126058"/>
          </a:xfrm>
          <a:custGeom>
            <a:avLst/>
            <a:gdLst/>
            <a:ahLst/>
            <a:cxnLst/>
            <a:rect r="r" b="b" t="t" l="l"/>
            <a:pathLst>
              <a:path h="6126058" w="8879973">
                <a:moveTo>
                  <a:pt x="0" y="0"/>
                </a:moveTo>
                <a:lnTo>
                  <a:pt x="8879973" y="0"/>
                </a:lnTo>
                <a:lnTo>
                  <a:pt x="8879973" y="6126058"/>
                </a:lnTo>
                <a:lnTo>
                  <a:pt x="0" y="6126058"/>
                </a:lnTo>
                <a:lnTo>
                  <a:pt x="0" y="0"/>
                </a:lnTo>
                <a:close/>
              </a:path>
            </a:pathLst>
          </a:custGeom>
          <a:blipFill>
            <a:blip r:embed="rId2"/>
            <a:stretch>
              <a:fillRect l="0" t="0" r="0" b="0"/>
            </a:stretch>
          </a:blipFill>
        </p:spPr>
      </p:sp>
      <p:sp>
        <p:nvSpPr>
          <p:cNvPr name="TextBox 6" id="6"/>
          <p:cNvSpPr txBox="true"/>
          <p:nvPr/>
        </p:nvSpPr>
        <p:spPr>
          <a:xfrm rot="0">
            <a:off x="1028700" y="592738"/>
            <a:ext cx="16218413" cy="1410961"/>
          </a:xfrm>
          <a:prstGeom prst="rect">
            <a:avLst/>
          </a:prstGeom>
        </p:spPr>
        <p:txBody>
          <a:bodyPr anchor="t" rtlCol="false" tIns="0" lIns="0" bIns="0" rIns="0">
            <a:spAutoFit/>
          </a:bodyPr>
          <a:lstStyle/>
          <a:p>
            <a:pPr algn="ctr">
              <a:lnSpc>
                <a:spcPts val="11480"/>
              </a:lnSpc>
            </a:pPr>
            <a:r>
              <a:rPr lang="en-US" sz="8200">
                <a:solidFill>
                  <a:srgbClr val="FFFFFF"/>
                </a:solidFill>
                <a:latin typeface="TT Chocolates Bold"/>
              </a:rPr>
              <a:t>Struttura della Rete Siamese</a:t>
            </a:r>
          </a:p>
        </p:txBody>
      </p:sp>
      <p:sp>
        <p:nvSpPr>
          <p:cNvPr name="TextBox 7" id="7"/>
          <p:cNvSpPr txBox="true"/>
          <p:nvPr/>
        </p:nvSpPr>
        <p:spPr>
          <a:xfrm rot="0">
            <a:off x="1028700" y="3662828"/>
            <a:ext cx="6225047" cy="348932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La rete siamese è composta da due reti identiche, dove o</a:t>
            </a:r>
            <a:r>
              <a:rPr lang="en-US" sz="2499">
                <a:solidFill>
                  <a:srgbClr val="0D5174"/>
                </a:solidFill>
                <a:latin typeface="TT Chocolates"/>
              </a:rPr>
              <a:t>gni rete è un modello sequenziale con vari layer convoluzionali (Conv1D) e di pooling (MaxPooling1D). </a:t>
            </a:r>
          </a:p>
          <a:p>
            <a:pPr>
              <a:lnSpc>
                <a:spcPts val="3499"/>
              </a:lnSpc>
            </a:pPr>
            <a:r>
              <a:rPr lang="en-US" sz="2499">
                <a:solidFill>
                  <a:srgbClr val="0D5174"/>
                </a:solidFill>
                <a:latin typeface="TT Chocolates"/>
              </a:rPr>
              <a:t>Dopo i layer convoluzionali e di pooling, i dati vengono appiattiti (Flatten) e passati all'ultimo layer che calcola la distanza tra le coppie di input.</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92738"/>
            <a:ext cx="16218413" cy="1410961"/>
          </a:xfrm>
          <a:prstGeom prst="rect">
            <a:avLst/>
          </a:prstGeom>
        </p:spPr>
        <p:txBody>
          <a:bodyPr anchor="t" rtlCol="false" tIns="0" lIns="0" bIns="0" rIns="0">
            <a:spAutoFit/>
          </a:bodyPr>
          <a:lstStyle/>
          <a:p>
            <a:pPr algn="ctr">
              <a:lnSpc>
                <a:spcPts val="11480"/>
              </a:lnSpc>
            </a:pPr>
            <a:r>
              <a:rPr lang="en-US" sz="8200">
                <a:solidFill>
                  <a:srgbClr val="FFFFFF"/>
                </a:solidFill>
                <a:latin typeface="TT Chocolates Bold"/>
              </a:rPr>
              <a:t>Analisi dei risultati</a:t>
            </a:r>
          </a:p>
        </p:txBody>
      </p:sp>
      <p:sp>
        <p:nvSpPr>
          <p:cNvPr name="TextBox 6" id="6"/>
          <p:cNvSpPr txBox="true"/>
          <p:nvPr/>
        </p:nvSpPr>
        <p:spPr>
          <a:xfrm rot="0">
            <a:off x="1103838" y="3155950"/>
            <a:ext cx="16218413" cy="392747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Sono state eseguite diverse sperimentazioni impiegando principalmente due dataset, ovvero quello generato con una soglia di 0.0030 e quello generato con una soglia di 0.0005.</a:t>
            </a:r>
          </a:p>
          <a:p>
            <a:pPr>
              <a:lnSpc>
                <a:spcPts val="3499"/>
              </a:lnSpc>
            </a:pPr>
          </a:p>
          <a:p>
            <a:pPr>
              <a:lnSpc>
                <a:spcPts val="3499"/>
              </a:lnSpc>
            </a:pPr>
            <a:r>
              <a:rPr lang="en-US" sz="2499">
                <a:solidFill>
                  <a:srgbClr val="0D5174"/>
                </a:solidFill>
                <a:latin typeface="TT Chocolates"/>
              </a:rPr>
              <a:t>Questi esperimenti possono essere suddivisi in due approcci distinti: </a:t>
            </a:r>
          </a:p>
          <a:p>
            <a:pPr marL="539749" indent="-269875" lvl="1">
              <a:lnSpc>
                <a:spcPts val="3499"/>
              </a:lnSpc>
              <a:buFont typeface="Arial"/>
              <a:buChar char="•"/>
            </a:pPr>
            <a:r>
              <a:rPr lang="en-US" sz="2499">
                <a:solidFill>
                  <a:srgbClr val="0D5174"/>
                </a:solidFill>
                <a:latin typeface="TT Chocolates"/>
              </a:rPr>
              <a:t>Nella prima modalità, è stata utilizzata la medesima architettura di rete proposta nel paper CancerSiamese, conducendo diversi test esclusivamente basati sul dataset </a:t>
            </a:r>
            <a:r>
              <a:rPr lang="en-US" sz="2499">
                <a:solidFill>
                  <a:srgbClr val="0D5174"/>
                </a:solidFill>
                <a:latin typeface="TT Chocolates Bold"/>
              </a:rPr>
              <a:t>Only Mutations </a:t>
            </a:r>
            <a:r>
              <a:rPr lang="en-US" sz="2499">
                <a:solidFill>
                  <a:srgbClr val="0D5174"/>
                </a:solidFill>
                <a:latin typeface="TT Chocolates"/>
              </a:rPr>
              <a:t>ed altri con il dataset </a:t>
            </a:r>
            <a:r>
              <a:rPr lang="en-US" sz="2499">
                <a:solidFill>
                  <a:srgbClr val="0D5174"/>
                </a:solidFill>
                <a:latin typeface="TT Chocolates Bold"/>
              </a:rPr>
              <a:t>Mutations and Variants</a:t>
            </a:r>
          </a:p>
          <a:p>
            <a:pPr marL="539749" indent="-269875" lvl="1">
              <a:lnSpc>
                <a:spcPts val="3499"/>
              </a:lnSpc>
              <a:buFont typeface="Arial"/>
              <a:buChar char="•"/>
            </a:pPr>
            <a:r>
              <a:rPr lang="en-US" sz="2499">
                <a:solidFill>
                  <a:srgbClr val="0D5174"/>
                </a:solidFill>
                <a:latin typeface="TT Chocolates"/>
              </a:rPr>
              <a:t>Nella seconda modalità è stata utilizzata una rete più profonda, caratterizzata dall'aggiunta di due layer supplementari, ed è stata eseguita unicamente sul dataset </a:t>
            </a:r>
            <a:r>
              <a:rPr lang="en-US" sz="2499">
                <a:solidFill>
                  <a:srgbClr val="0D5174"/>
                </a:solidFill>
                <a:latin typeface="TT Chocolates Bold"/>
              </a:rPr>
              <a:t>Mutations and Variants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8903" y="888741"/>
            <a:ext cx="16050193" cy="6668806"/>
          </a:xfrm>
          <a:custGeom>
            <a:avLst/>
            <a:gdLst/>
            <a:ahLst/>
            <a:cxnLst/>
            <a:rect r="r" b="b" t="t" l="l"/>
            <a:pathLst>
              <a:path h="6668806" w="16050193">
                <a:moveTo>
                  <a:pt x="0" y="0"/>
                </a:moveTo>
                <a:lnTo>
                  <a:pt x="16050194" y="0"/>
                </a:lnTo>
                <a:lnTo>
                  <a:pt x="16050194" y="6668806"/>
                </a:lnTo>
                <a:lnTo>
                  <a:pt x="0" y="6668806"/>
                </a:lnTo>
                <a:lnTo>
                  <a:pt x="0" y="0"/>
                </a:lnTo>
                <a:close/>
              </a:path>
            </a:pathLst>
          </a:custGeom>
          <a:blipFill>
            <a:blip r:embed="rId2"/>
            <a:stretch>
              <a:fillRect l="0" t="0" r="0" b="0"/>
            </a:stretch>
          </a:blipFill>
        </p:spPr>
      </p:sp>
      <p:sp>
        <p:nvSpPr>
          <p:cNvPr name="TextBox 3" id="3"/>
          <p:cNvSpPr txBox="true"/>
          <p:nvPr/>
        </p:nvSpPr>
        <p:spPr>
          <a:xfrm rot="0">
            <a:off x="1028700" y="8063912"/>
            <a:ext cx="16218413" cy="86042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Dalle sperimentazioni effetuate si può notare che un incremento della batch size porta ad un miglioramento dell'accuracy in quanto consente di elaborare simultaneamente un maggior numero di blocchi di dati durante la fase di addestramento.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400490" y="3399490"/>
            <a:ext cx="5858810" cy="5858810"/>
          </a:xfrm>
          <a:custGeom>
            <a:avLst/>
            <a:gdLst/>
            <a:ahLst/>
            <a:cxnLst/>
            <a:rect r="r" b="b" t="t" l="l"/>
            <a:pathLst>
              <a:path h="5858810" w="5858810">
                <a:moveTo>
                  <a:pt x="0" y="0"/>
                </a:moveTo>
                <a:lnTo>
                  <a:pt x="5858810" y="0"/>
                </a:lnTo>
                <a:lnTo>
                  <a:pt x="5858810" y="5858810"/>
                </a:lnTo>
                <a:lnTo>
                  <a:pt x="0" y="5858810"/>
                </a:lnTo>
                <a:lnTo>
                  <a:pt x="0" y="0"/>
                </a:lnTo>
                <a:close/>
              </a:path>
            </a:pathLst>
          </a:custGeom>
          <a:blipFill>
            <a:blip r:embed="rId2"/>
            <a:stretch>
              <a:fillRect l="0" t="0" r="0" b="0"/>
            </a:stretch>
          </a:blipFill>
        </p:spPr>
      </p:sp>
      <p:sp>
        <p:nvSpPr>
          <p:cNvPr name="TextBox 6" id="6"/>
          <p:cNvSpPr txBox="true"/>
          <p:nvPr/>
        </p:nvSpPr>
        <p:spPr>
          <a:xfrm rot="0">
            <a:off x="678647" y="592738"/>
            <a:ext cx="16218413" cy="1410961"/>
          </a:xfrm>
          <a:prstGeom prst="rect">
            <a:avLst/>
          </a:prstGeom>
        </p:spPr>
        <p:txBody>
          <a:bodyPr anchor="t" rtlCol="false" tIns="0" lIns="0" bIns="0" rIns="0">
            <a:spAutoFit/>
          </a:bodyPr>
          <a:lstStyle/>
          <a:p>
            <a:pPr algn="ctr">
              <a:lnSpc>
                <a:spcPts val="11480"/>
              </a:lnSpc>
            </a:pPr>
            <a:r>
              <a:rPr lang="en-US" sz="8200">
                <a:solidFill>
                  <a:srgbClr val="FFFFFF"/>
                </a:solidFill>
                <a:latin typeface="TT Chocolates Bold"/>
              </a:rPr>
              <a:t>Conclusioni</a:t>
            </a:r>
          </a:p>
        </p:txBody>
      </p:sp>
      <p:sp>
        <p:nvSpPr>
          <p:cNvPr name="TextBox 7" id="7"/>
          <p:cNvSpPr txBox="true"/>
          <p:nvPr/>
        </p:nvSpPr>
        <p:spPr>
          <a:xfrm rot="0">
            <a:off x="1028700" y="3093412"/>
            <a:ext cx="9211217" cy="3051175"/>
          </a:xfrm>
          <a:prstGeom prst="rect">
            <a:avLst/>
          </a:prstGeom>
        </p:spPr>
        <p:txBody>
          <a:bodyPr anchor="t" rtlCol="false" tIns="0" lIns="0" bIns="0" rIns="0">
            <a:spAutoFit/>
          </a:bodyPr>
          <a:lstStyle/>
          <a:p>
            <a:pPr>
              <a:lnSpc>
                <a:spcPts val="3499"/>
              </a:lnSpc>
            </a:pPr>
            <a:r>
              <a:rPr lang="en-US" sz="2499">
                <a:solidFill>
                  <a:srgbClr val="0D5174"/>
                </a:solidFill>
                <a:latin typeface="TT Chocolates"/>
              </a:rPr>
              <a:t>Questo lavoro ha dimostrato la possibilità di prevedere tipi di cancro anche quando si dispone di un numero limitato di campioni. </a:t>
            </a:r>
          </a:p>
          <a:p>
            <a:pPr>
              <a:lnSpc>
                <a:spcPts val="3499"/>
              </a:lnSpc>
            </a:pPr>
          </a:p>
          <a:p>
            <a:pPr>
              <a:lnSpc>
                <a:spcPts val="3499"/>
              </a:lnSpc>
            </a:pPr>
            <a:r>
              <a:rPr lang="en-US" sz="2499">
                <a:solidFill>
                  <a:srgbClr val="0D5174"/>
                </a:solidFill>
                <a:latin typeface="TT Chocolates"/>
              </a:rPr>
              <a:t>Ciò potrebbe ispirare nuove e innovative applicazioni di soluzioni di apprendimento one-shot e few-shot per migliorare la diagnosi del cancro, la prognosi e la nostra comprensione dei meccanismi alla base del cancro.</a:t>
            </a:r>
          </a:p>
        </p:txBody>
      </p:sp>
      <p:sp>
        <p:nvSpPr>
          <p:cNvPr name="TextBox 8" id="8"/>
          <p:cNvSpPr txBox="true"/>
          <p:nvPr/>
        </p:nvSpPr>
        <p:spPr>
          <a:xfrm rot="0">
            <a:off x="1028700" y="7068512"/>
            <a:ext cx="9144000" cy="2057584"/>
          </a:xfrm>
          <a:prstGeom prst="rect">
            <a:avLst/>
          </a:prstGeom>
        </p:spPr>
        <p:txBody>
          <a:bodyPr anchor="t" rtlCol="false" tIns="0" lIns="0" bIns="0" rIns="0">
            <a:spAutoFit/>
          </a:bodyPr>
          <a:lstStyle/>
          <a:p>
            <a:pPr algn="ctr">
              <a:lnSpc>
                <a:spcPts val="7960"/>
              </a:lnSpc>
            </a:pPr>
            <a:r>
              <a:rPr lang="en-US" sz="7510">
                <a:solidFill>
                  <a:srgbClr val="0D5174"/>
                </a:solidFill>
                <a:latin typeface="TT Chocolates Bold Italics"/>
              </a:rPr>
              <a:t>Grazie per l’attenzione!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20290856" cy="1866292"/>
            <a:chOff x="0" y="0"/>
            <a:chExt cx="5344094" cy="491534"/>
          </a:xfrm>
        </p:grpSpPr>
        <p:sp>
          <p:nvSpPr>
            <p:cNvPr name="Freeform 3" id="3"/>
            <p:cNvSpPr/>
            <p:nvPr/>
          </p:nvSpPr>
          <p:spPr>
            <a:xfrm flipH="false" flipV="false" rot="0">
              <a:off x="0" y="0"/>
              <a:ext cx="5344094" cy="491534"/>
            </a:xfrm>
            <a:custGeom>
              <a:avLst/>
              <a:gdLst/>
              <a:ahLst/>
              <a:cxnLst/>
              <a:rect r="r" b="b" t="t" l="l"/>
              <a:pathLst>
                <a:path h="491534" w="5344094">
                  <a:moveTo>
                    <a:pt x="0" y="0"/>
                  </a:moveTo>
                  <a:lnTo>
                    <a:pt x="5344094" y="0"/>
                  </a:lnTo>
                  <a:lnTo>
                    <a:pt x="5344094" y="491534"/>
                  </a:lnTo>
                  <a:lnTo>
                    <a:pt x="0" y="491534"/>
                  </a:lnTo>
                  <a:close/>
                </a:path>
              </a:pathLst>
            </a:custGeom>
            <a:solidFill>
              <a:srgbClr val="0D5174"/>
            </a:solidFill>
          </p:spPr>
        </p:sp>
        <p:sp>
          <p:nvSpPr>
            <p:cNvPr name="TextBox 4" id="4"/>
            <p:cNvSpPr txBox="true"/>
            <p:nvPr/>
          </p:nvSpPr>
          <p:spPr>
            <a:xfrm>
              <a:off x="0" y="-38100"/>
              <a:ext cx="5344094"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817407" y="2793217"/>
            <a:ext cx="6160729" cy="7009541"/>
          </a:xfrm>
          <a:custGeom>
            <a:avLst/>
            <a:gdLst/>
            <a:ahLst/>
            <a:cxnLst/>
            <a:rect r="r" b="b" t="t" l="l"/>
            <a:pathLst>
              <a:path h="7009541" w="6160729">
                <a:moveTo>
                  <a:pt x="0" y="0"/>
                </a:moveTo>
                <a:lnTo>
                  <a:pt x="6160729" y="0"/>
                </a:lnTo>
                <a:lnTo>
                  <a:pt x="6160729" y="7009541"/>
                </a:lnTo>
                <a:lnTo>
                  <a:pt x="0" y="7009541"/>
                </a:lnTo>
                <a:lnTo>
                  <a:pt x="0" y="0"/>
                </a:lnTo>
                <a:close/>
              </a:path>
            </a:pathLst>
          </a:custGeom>
          <a:blipFill>
            <a:blip r:embed="rId2"/>
            <a:stretch>
              <a:fillRect l="0" t="0" r="0" b="0"/>
            </a:stretch>
          </a:blipFill>
        </p:spPr>
      </p:sp>
      <p:sp>
        <p:nvSpPr>
          <p:cNvPr name="TextBox 6" id="6"/>
          <p:cNvSpPr txBox="true"/>
          <p:nvPr/>
        </p:nvSpPr>
        <p:spPr>
          <a:xfrm rot="0">
            <a:off x="1254723" y="5261964"/>
            <a:ext cx="8965852" cy="33394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0D5174"/>
                </a:solidFill>
                <a:latin typeface="TT Chocolates"/>
              </a:rPr>
              <a:t> Viene approfondita la fattibilità di uno strumento diagnostico basato sul sequenziamento di nuova generazione (NGS) per identificare il tipo di tumore</a:t>
            </a:r>
          </a:p>
          <a:p>
            <a:pPr algn="l" marL="518158" indent="-259079" lvl="1">
              <a:lnSpc>
                <a:spcPts val="3359"/>
              </a:lnSpc>
              <a:spcBef>
                <a:spcPct val="0"/>
              </a:spcBef>
              <a:buFont typeface="Arial"/>
              <a:buChar char="•"/>
            </a:pPr>
            <a:r>
              <a:rPr lang="en-US" sz="2399">
                <a:solidFill>
                  <a:srgbClr val="0D5174"/>
                </a:solidFill>
                <a:latin typeface="TT Chocolates"/>
              </a:rPr>
              <a:t>Vengono utilizzate</a:t>
            </a:r>
            <a:r>
              <a:rPr lang="en-US" sz="2399">
                <a:solidFill>
                  <a:srgbClr val="0D5174"/>
                </a:solidFill>
                <a:latin typeface="TT Chocolates"/>
              </a:rPr>
              <a:t> tecniche di deep-learning per valutare se un semplice protocollo di sequenziamento e analisi del DNA possa essere un complemento utile alle tecniche esistenti nella determinazione del tipo di tumore</a:t>
            </a:r>
          </a:p>
          <a:p>
            <a:pPr algn="l" marL="0" indent="0" lvl="0">
              <a:lnSpc>
                <a:spcPts val="3359"/>
              </a:lnSpc>
              <a:spcBef>
                <a:spcPct val="0"/>
              </a:spcBef>
            </a:pPr>
          </a:p>
        </p:txBody>
      </p:sp>
      <p:sp>
        <p:nvSpPr>
          <p:cNvPr name="TextBox 7" id="7"/>
          <p:cNvSpPr txBox="true"/>
          <p:nvPr/>
        </p:nvSpPr>
        <p:spPr>
          <a:xfrm rot="0">
            <a:off x="1040887"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Stato dell’arte</a:t>
            </a:r>
          </a:p>
        </p:txBody>
      </p:sp>
      <p:sp>
        <p:nvSpPr>
          <p:cNvPr name="TextBox 8" id="8"/>
          <p:cNvSpPr txBox="true"/>
          <p:nvPr/>
        </p:nvSpPr>
        <p:spPr>
          <a:xfrm rot="0">
            <a:off x="1028700" y="2540742"/>
            <a:ext cx="1122875" cy="2297119"/>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1</a:t>
            </a:r>
          </a:p>
        </p:txBody>
      </p:sp>
      <p:sp>
        <p:nvSpPr>
          <p:cNvPr name="TextBox 9" id="9"/>
          <p:cNvSpPr txBox="true"/>
          <p:nvPr/>
        </p:nvSpPr>
        <p:spPr>
          <a:xfrm rot="0">
            <a:off x="2518799" y="3036042"/>
            <a:ext cx="6625201" cy="1471929"/>
          </a:xfrm>
          <a:prstGeom prst="rect">
            <a:avLst/>
          </a:prstGeom>
        </p:spPr>
        <p:txBody>
          <a:bodyPr anchor="t" rtlCol="false" tIns="0" lIns="0" bIns="0" rIns="0">
            <a:spAutoFit/>
          </a:bodyPr>
          <a:lstStyle/>
          <a:p>
            <a:pPr>
              <a:lnSpc>
                <a:spcPts val="3920"/>
              </a:lnSpc>
            </a:pPr>
            <a:r>
              <a:rPr lang="en-US" sz="2800">
                <a:solidFill>
                  <a:srgbClr val="0D5174"/>
                </a:solidFill>
                <a:latin typeface="TT Chocolates Bold"/>
              </a:rPr>
              <a:t>A deep learning system accurately classifies primary and metastatic cancers using passenger mutation patterns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59517" y="3457860"/>
            <a:ext cx="9027922" cy="5800440"/>
          </a:xfrm>
          <a:custGeom>
            <a:avLst/>
            <a:gdLst/>
            <a:ahLst/>
            <a:cxnLst/>
            <a:rect r="r" b="b" t="t" l="l"/>
            <a:pathLst>
              <a:path h="5800440" w="9027922">
                <a:moveTo>
                  <a:pt x="0" y="0"/>
                </a:moveTo>
                <a:lnTo>
                  <a:pt x="9027922" y="0"/>
                </a:lnTo>
                <a:lnTo>
                  <a:pt x="9027922" y="5800440"/>
                </a:lnTo>
                <a:lnTo>
                  <a:pt x="0" y="5800440"/>
                </a:lnTo>
                <a:lnTo>
                  <a:pt x="0" y="0"/>
                </a:lnTo>
                <a:close/>
              </a:path>
            </a:pathLst>
          </a:custGeom>
          <a:blipFill>
            <a:blip r:embed="rId2"/>
            <a:stretch>
              <a:fillRect l="0" t="0" r="0" b="0"/>
            </a:stretch>
          </a:blipFill>
        </p:spPr>
      </p:sp>
      <p:sp>
        <p:nvSpPr>
          <p:cNvPr name="TextBox 3" id="3"/>
          <p:cNvSpPr txBox="true"/>
          <p:nvPr/>
        </p:nvSpPr>
        <p:spPr>
          <a:xfrm rot="0">
            <a:off x="816477" y="4868041"/>
            <a:ext cx="7321003" cy="25012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0D5174"/>
                </a:solidFill>
                <a:latin typeface="TT Chocolates"/>
              </a:rPr>
              <a:t>Viene esaminata la sfida di collegare le dipendenze tumorali alle composizioni molecolari delle cellule tumorali</a:t>
            </a:r>
          </a:p>
          <a:p>
            <a:pPr algn="l" marL="518158" indent="-259079" lvl="1">
              <a:lnSpc>
                <a:spcPts val="3359"/>
              </a:lnSpc>
              <a:buFont typeface="Arial"/>
              <a:buChar char="•"/>
            </a:pPr>
            <a:r>
              <a:rPr lang="en-US" sz="2399">
                <a:solidFill>
                  <a:srgbClr val="0D5174"/>
                </a:solidFill>
                <a:latin typeface="TT Chocolates"/>
              </a:rPr>
              <a:t>I</a:t>
            </a:r>
            <a:r>
              <a:rPr lang="en-US" sz="2399">
                <a:solidFill>
                  <a:srgbClr val="0D5174"/>
                </a:solidFill>
                <a:latin typeface="TT Chocolates"/>
              </a:rPr>
              <a:t>ntroduce DeepDEP, un modello di deep learning progettato per prevedere le dipendenze tumorali utilizzando profili genomici integrati</a:t>
            </a:r>
          </a:p>
        </p:txBody>
      </p:sp>
      <p:sp>
        <p:nvSpPr>
          <p:cNvPr name="TextBox 4" id="4"/>
          <p:cNvSpPr txBox="true"/>
          <p:nvPr/>
        </p:nvSpPr>
        <p:spPr>
          <a:xfrm rot="0">
            <a:off x="559495" y="2365244"/>
            <a:ext cx="1122875" cy="2297119"/>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2</a:t>
            </a:r>
          </a:p>
        </p:txBody>
      </p:sp>
      <p:sp>
        <p:nvSpPr>
          <p:cNvPr name="TextBox 5" id="5"/>
          <p:cNvSpPr txBox="true"/>
          <p:nvPr/>
        </p:nvSpPr>
        <p:spPr>
          <a:xfrm rot="0">
            <a:off x="2053845" y="3079619"/>
            <a:ext cx="6268240" cy="1471929"/>
          </a:xfrm>
          <a:prstGeom prst="rect">
            <a:avLst/>
          </a:prstGeom>
        </p:spPr>
        <p:txBody>
          <a:bodyPr anchor="t" rtlCol="false" tIns="0" lIns="0" bIns="0" rIns="0">
            <a:spAutoFit/>
          </a:bodyPr>
          <a:lstStyle/>
          <a:p>
            <a:pPr>
              <a:lnSpc>
                <a:spcPts val="3920"/>
              </a:lnSpc>
            </a:pPr>
            <a:r>
              <a:rPr lang="en-US" sz="2800">
                <a:solidFill>
                  <a:srgbClr val="0D5174"/>
                </a:solidFill>
                <a:latin typeface="TT Chocolates Bold"/>
              </a:rPr>
              <a:t>Predicting and characterizing a cancer dependency map of tumors with deep learning</a:t>
            </a:r>
          </a:p>
        </p:txBody>
      </p:sp>
      <p:grpSp>
        <p:nvGrpSpPr>
          <p:cNvPr name="Group 6" id="6"/>
          <p:cNvGrpSpPr/>
          <p:nvPr/>
        </p:nvGrpSpPr>
        <p:grpSpPr>
          <a:xfrm rot="0">
            <a:off x="-1299940" y="513206"/>
            <a:ext cx="12349289" cy="1866292"/>
            <a:chOff x="0" y="0"/>
            <a:chExt cx="3252488" cy="491534"/>
          </a:xfrm>
        </p:grpSpPr>
        <p:sp>
          <p:nvSpPr>
            <p:cNvPr name="Freeform 7" id="7"/>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8" id="8"/>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668417"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Stato dell’arte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940" y="513206"/>
            <a:ext cx="12349289" cy="1866292"/>
            <a:chOff x="0" y="0"/>
            <a:chExt cx="3252488" cy="491534"/>
          </a:xfrm>
        </p:grpSpPr>
        <p:sp>
          <p:nvSpPr>
            <p:cNvPr name="Freeform 3" id="3"/>
            <p:cNvSpPr/>
            <p:nvPr/>
          </p:nvSpPr>
          <p:spPr>
            <a:xfrm flipH="false" flipV="false" rot="0">
              <a:off x="0" y="0"/>
              <a:ext cx="3252488" cy="491534"/>
            </a:xfrm>
            <a:custGeom>
              <a:avLst/>
              <a:gdLst/>
              <a:ahLst/>
              <a:cxnLst/>
              <a:rect r="r" b="b" t="t" l="l"/>
              <a:pathLst>
                <a:path h="491534" w="3252488">
                  <a:moveTo>
                    <a:pt x="0" y="0"/>
                  </a:moveTo>
                  <a:lnTo>
                    <a:pt x="3252488" y="0"/>
                  </a:lnTo>
                  <a:lnTo>
                    <a:pt x="3252488" y="491534"/>
                  </a:lnTo>
                  <a:lnTo>
                    <a:pt x="0" y="491534"/>
                  </a:lnTo>
                  <a:close/>
                </a:path>
              </a:pathLst>
            </a:custGeom>
            <a:solidFill>
              <a:srgbClr val="0D5174"/>
            </a:solidFill>
          </p:spPr>
        </p:sp>
        <p:sp>
          <p:nvSpPr>
            <p:cNvPr name="TextBox 4" id="4"/>
            <p:cNvSpPr txBox="true"/>
            <p:nvPr/>
          </p:nvSpPr>
          <p:spPr>
            <a:xfrm>
              <a:off x="0" y="-38100"/>
              <a:ext cx="3252488"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330612" y="2567426"/>
            <a:ext cx="7928688" cy="6990150"/>
          </a:xfrm>
          <a:custGeom>
            <a:avLst/>
            <a:gdLst/>
            <a:ahLst/>
            <a:cxnLst/>
            <a:rect r="r" b="b" t="t" l="l"/>
            <a:pathLst>
              <a:path h="6990150" w="7928688">
                <a:moveTo>
                  <a:pt x="0" y="0"/>
                </a:moveTo>
                <a:lnTo>
                  <a:pt x="7928688" y="0"/>
                </a:lnTo>
                <a:lnTo>
                  <a:pt x="7928688" y="6990150"/>
                </a:lnTo>
                <a:lnTo>
                  <a:pt x="0" y="6990150"/>
                </a:lnTo>
                <a:lnTo>
                  <a:pt x="0" y="0"/>
                </a:lnTo>
                <a:close/>
              </a:path>
            </a:pathLst>
          </a:custGeom>
          <a:blipFill>
            <a:blip r:embed="rId2"/>
            <a:stretch>
              <a:fillRect l="0" t="0" r="0" b="0"/>
            </a:stretch>
          </a:blipFill>
        </p:spPr>
      </p:sp>
      <p:sp>
        <p:nvSpPr>
          <p:cNvPr name="TextBox 6" id="6"/>
          <p:cNvSpPr txBox="true"/>
          <p:nvPr/>
        </p:nvSpPr>
        <p:spPr>
          <a:xfrm rot="0">
            <a:off x="780288" y="4818378"/>
            <a:ext cx="7779229" cy="37585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0D5174"/>
                </a:solidFill>
                <a:latin typeface="TT Chocolates"/>
              </a:rPr>
              <a:t>Viene proposto un modello SCNN, denominato CancerSiamese, che contiene due 1D-CNN identiche</a:t>
            </a:r>
          </a:p>
          <a:p>
            <a:pPr marL="518158" indent="-259079" lvl="1">
              <a:lnSpc>
                <a:spcPts val="3359"/>
              </a:lnSpc>
              <a:buFont typeface="Arial"/>
              <a:buChar char="•"/>
            </a:pPr>
            <a:r>
              <a:rPr lang="en-US" sz="2399">
                <a:solidFill>
                  <a:srgbClr val="0D5174"/>
                </a:solidFill>
                <a:latin typeface="TT Chocolates"/>
              </a:rPr>
              <a:t>Per la metrica di similarità viene applicata una distanza L2 element-wise ai due vettori di feature generati dalle 1D-CNN</a:t>
            </a:r>
          </a:p>
          <a:p>
            <a:pPr algn="l" marL="518158" indent="-259079" lvl="1">
              <a:lnSpc>
                <a:spcPts val="3359"/>
              </a:lnSpc>
              <a:buFont typeface="Arial"/>
              <a:buChar char="•"/>
            </a:pPr>
            <a:r>
              <a:rPr lang="en-US" sz="2399">
                <a:solidFill>
                  <a:srgbClr val="0D5174"/>
                </a:solidFill>
                <a:latin typeface="TT Chocolates"/>
              </a:rPr>
              <a:t>Le reti CancerSiamese addestrate sono state testate per diverse N-way Predictions. Per una N-way Predictions la rete CancerSiamese ha confrontato un campione di query con un set di supporto di N campioni</a:t>
            </a:r>
          </a:p>
        </p:txBody>
      </p:sp>
      <p:sp>
        <p:nvSpPr>
          <p:cNvPr name="TextBox 7" id="7"/>
          <p:cNvSpPr txBox="true"/>
          <p:nvPr/>
        </p:nvSpPr>
        <p:spPr>
          <a:xfrm rot="0">
            <a:off x="559495" y="2365244"/>
            <a:ext cx="1122875" cy="2300102"/>
          </a:xfrm>
          <a:prstGeom prst="rect">
            <a:avLst/>
          </a:prstGeom>
        </p:spPr>
        <p:txBody>
          <a:bodyPr anchor="t" rtlCol="false" tIns="0" lIns="0" bIns="0" rIns="0">
            <a:spAutoFit/>
          </a:bodyPr>
          <a:lstStyle/>
          <a:p>
            <a:pPr algn="r">
              <a:lnSpc>
                <a:spcPts val="19512"/>
              </a:lnSpc>
            </a:pPr>
            <a:r>
              <a:rPr lang="en-US" sz="11477">
                <a:solidFill>
                  <a:srgbClr val="0D5174"/>
                </a:solidFill>
                <a:latin typeface="TT Chocolates Bold"/>
              </a:rPr>
              <a:t>3</a:t>
            </a:r>
          </a:p>
        </p:txBody>
      </p:sp>
      <p:sp>
        <p:nvSpPr>
          <p:cNvPr name="TextBox 8" id="8"/>
          <p:cNvSpPr txBox="true"/>
          <p:nvPr/>
        </p:nvSpPr>
        <p:spPr>
          <a:xfrm rot="0">
            <a:off x="2053845" y="3079619"/>
            <a:ext cx="6505672" cy="1471929"/>
          </a:xfrm>
          <a:prstGeom prst="rect">
            <a:avLst/>
          </a:prstGeom>
        </p:spPr>
        <p:txBody>
          <a:bodyPr anchor="t" rtlCol="false" tIns="0" lIns="0" bIns="0" rIns="0">
            <a:spAutoFit/>
          </a:bodyPr>
          <a:lstStyle/>
          <a:p>
            <a:pPr>
              <a:lnSpc>
                <a:spcPts val="3920"/>
              </a:lnSpc>
            </a:pPr>
            <a:r>
              <a:rPr lang="en-US" sz="2800">
                <a:solidFill>
                  <a:srgbClr val="0D5174"/>
                </a:solidFill>
                <a:latin typeface="TT Chocolates Bold"/>
              </a:rPr>
              <a:t>CancerSiamese: one-shot learning for predicting primary and metastatic tumor types unseen during model training</a:t>
            </a:r>
          </a:p>
        </p:txBody>
      </p:sp>
      <p:sp>
        <p:nvSpPr>
          <p:cNvPr name="TextBox 9" id="9"/>
          <p:cNvSpPr txBox="true"/>
          <p:nvPr/>
        </p:nvSpPr>
        <p:spPr>
          <a:xfrm rot="0">
            <a:off x="-3668417"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Stato dell’arte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3557915" y="5372100"/>
            <a:ext cx="0" cy="1545844"/>
          </a:xfrm>
          <a:prstGeom prst="line">
            <a:avLst/>
          </a:prstGeom>
          <a:ln cap="flat" w="38100">
            <a:solidFill>
              <a:srgbClr val="0D5174"/>
            </a:solidFill>
            <a:prstDash val="solid"/>
            <a:headEnd type="none" len="sm" w="sm"/>
            <a:tailEnd type="triangle" len="med" w="lg"/>
          </a:ln>
        </p:spPr>
      </p:sp>
      <p:sp>
        <p:nvSpPr>
          <p:cNvPr name="TextBox 3" id="3"/>
          <p:cNvSpPr txBox="true"/>
          <p:nvPr/>
        </p:nvSpPr>
        <p:spPr>
          <a:xfrm rot="0">
            <a:off x="1028700" y="3560064"/>
            <a:ext cx="6846263" cy="18120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Una rete neurale artificiale è un modello di apprendimento automatico che comprende diversi strati di neuroni, unità di elaborazione ispirate a neuroni biologici.</a:t>
            </a:r>
          </a:p>
        </p:txBody>
      </p:sp>
      <p:sp>
        <p:nvSpPr>
          <p:cNvPr name="AutoShape 4" id="4"/>
          <p:cNvSpPr/>
          <p:nvPr/>
        </p:nvSpPr>
        <p:spPr>
          <a:xfrm>
            <a:off x="8063015" y="4466082"/>
            <a:ext cx="2161971" cy="0"/>
          </a:xfrm>
          <a:prstGeom prst="line">
            <a:avLst/>
          </a:prstGeom>
          <a:ln cap="flat" w="38100">
            <a:solidFill>
              <a:srgbClr val="0D5174"/>
            </a:solidFill>
            <a:prstDash val="solid"/>
            <a:headEnd type="none" len="sm" w="sm"/>
            <a:tailEnd type="triangle" len="med" w="lg"/>
          </a:ln>
        </p:spPr>
      </p:sp>
      <p:sp>
        <p:nvSpPr>
          <p:cNvPr name="Freeform 5" id="5"/>
          <p:cNvSpPr/>
          <p:nvPr/>
        </p:nvSpPr>
        <p:spPr>
          <a:xfrm flipH="false" flipV="false" rot="0">
            <a:off x="4451831" y="5838825"/>
            <a:ext cx="4870319" cy="3807994"/>
          </a:xfrm>
          <a:custGeom>
            <a:avLst/>
            <a:gdLst/>
            <a:ahLst/>
            <a:cxnLst/>
            <a:rect r="r" b="b" t="t" l="l"/>
            <a:pathLst>
              <a:path h="3807994" w="4870319">
                <a:moveTo>
                  <a:pt x="0" y="0"/>
                </a:moveTo>
                <a:lnTo>
                  <a:pt x="4870319" y="0"/>
                </a:lnTo>
                <a:lnTo>
                  <a:pt x="4870319" y="3807994"/>
                </a:lnTo>
                <a:lnTo>
                  <a:pt x="0" y="3807994"/>
                </a:lnTo>
                <a:lnTo>
                  <a:pt x="0" y="0"/>
                </a:lnTo>
                <a:close/>
              </a:path>
            </a:pathLst>
          </a:custGeom>
          <a:blipFill>
            <a:blip r:embed="rId2"/>
            <a:stretch>
              <a:fillRect l="0" t="0" r="-126654" b="-86147"/>
            </a:stretch>
          </a:blipFill>
        </p:spPr>
      </p:sp>
      <p:sp>
        <p:nvSpPr>
          <p:cNvPr name="TextBox 6" id="6"/>
          <p:cNvSpPr txBox="true"/>
          <p:nvPr/>
        </p:nvSpPr>
        <p:spPr>
          <a:xfrm rot="0">
            <a:off x="394276" y="2770649"/>
            <a:ext cx="7758812" cy="622934"/>
          </a:xfrm>
          <a:prstGeom prst="rect">
            <a:avLst/>
          </a:prstGeom>
        </p:spPr>
        <p:txBody>
          <a:bodyPr anchor="t" rtlCol="false" tIns="0" lIns="0" bIns="0" rIns="0">
            <a:spAutoFit/>
          </a:bodyPr>
          <a:lstStyle/>
          <a:p>
            <a:pPr marL="777248" indent="-388624" lvl="1">
              <a:lnSpc>
                <a:spcPts val="5040"/>
              </a:lnSpc>
              <a:buFont typeface="Arial"/>
              <a:buChar char="•"/>
            </a:pPr>
            <a:r>
              <a:rPr lang="en-US" sz="3600">
                <a:solidFill>
                  <a:srgbClr val="0D5174"/>
                </a:solidFill>
                <a:latin typeface="TT Chocolates Bold"/>
              </a:rPr>
              <a:t>Feedforward neural network</a:t>
            </a:r>
          </a:p>
        </p:txBody>
      </p:sp>
      <p:sp>
        <p:nvSpPr>
          <p:cNvPr name="TextBox 7" id="7"/>
          <p:cNvSpPr txBox="true"/>
          <p:nvPr/>
        </p:nvSpPr>
        <p:spPr>
          <a:xfrm rot="0">
            <a:off x="9936614" y="7215682"/>
            <a:ext cx="7522732" cy="22692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In una rete neurale feedforward, ogni neurone nel primo strato riceve un valore reale in ingresso, lo moltiplica per un peso e trasmette il risultato a tutti i neuroni nello strato successivo.</a:t>
            </a:r>
          </a:p>
          <a:p>
            <a:pPr>
              <a:lnSpc>
                <a:spcPts val="3672"/>
              </a:lnSpc>
            </a:pPr>
          </a:p>
        </p:txBody>
      </p:sp>
      <p:grpSp>
        <p:nvGrpSpPr>
          <p:cNvPr name="Group 8" id="8"/>
          <p:cNvGrpSpPr/>
          <p:nvPr/>
        </p:nvGrpSpPr>
        <p:grpSpPr>
          <a:xfrm rot="0">
            <a:off x="-377973" y="513206"/>
            <a:ext cx="19043946" cy="1866292"/>
            <a:chOff x="0" y="0"/>
            <a:chExt cx="5015689" cy="491534"/>
          </a:xfrm>
        </p:grpSpPr>
        <p:sp>
          <p:nvSpPr>
            <p:cNvPr name="Freeform 9" id="9"/>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10" id="10"/>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12943" y="570054"/>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Background</a:t>
            </a:r>
          </a:p>
        </p:txBody>
      </p:sp>
      <p:sp>
        <p:nvSpPr>
          <p:cNvPr name="TextBox 12" id="12"/>
          <p:cNvSpPr txBox="true"/>
          <p:nvPr/>
        </p:nvSpPr>
        <p:spPr>
          <a:xfrm rot="0">
            <a:off x="10909283" y="3788664"/>
            <a:ext cx="5297263" cy="13548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Le reti neurali tipiche sono supervisionate e seguono il modello feedforward, basato sul percettrone.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11088" y="3398389"/>
            <a:ext cx="8538687" cy="5483057"/>
          </a:xfrm>
          <a:custGeom>
            <a:avLst/>
            <a:gdLst/>
            <a:ahLst/>
            <a:cxnLst/>
            <a:rect r="r" b="b" t="t" l="l"/>
            <a:pathLst>
              <a:path h="5483057" w="8538687">
                <a:moveTo>
                  <a:pt x="0" y="0"/>
                </a:moveTo>
                <a:lnTo>
                  <a:pt x="8538687" y="0"/>
                </a:lnTo>
                <a:lnTo>
                  <a:pt x="8538687" y="5483057"/>
                </a:lnTo>
                <a:lnTo>
                  <a:pt x="0" y="5483057"/>
                </a:lnTo>
                <a:lnTo>
                  <a:pt x="0" y="0"/>
                </a:lnTo>
                <a:close/>
              </a:path>
            </a:pathLst>
          </a:custGeom>
          <a:blipFill>
            <a:blip r:embed="rId2"/>
            <a:stretch>
              <a:fillRect l="0" t="0" r="0" b="0"/>
            </a:stretch>
          </a:blipFill>
        </p:spPr>
      </p:sp>
      <p:sp>
        <p:nvSpPr>
          <p:cNvPr name="TextBox 3" id="3"/>
          <p:cNvSpPr txBox="true"/>
          <p:nvPr/>
        </p:nvSpPr>
        <p:spPr>
          <a:xfrm rot="0">
            <a:off x="1028700" y="3884785"/>
            <a:ext cx="6888134" cy="4793361"/>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L'architettura di una rete neurale siamese consiste in </a:t>
            </a:r>
            <a:r>
              <a:rPr lang="en-US" sz="2700">
                <a:solidFill>
                  <a:srgbClr val="0D5174"/>
                </a:solidFill>
                <a:latin typeface="TT Chocolates"/>
              </a:rPr>
              <a:t>due reti neurali feedforward identiche unite all'uscita.</a:t>
            </a:r>
          </a:p>
          <a:p>
            <a:pPr>
              <a:lnSpc>
                <a:spcPts val="1889"/>
              </a:lnSpc>
            </a:pPr>
          </a:p>
          <a:p>
            <a:pPr>
              <a:lnSpc>
                <a:spcPts val="3672"/>
              </a:lnSpc>
            </a:pPr>
            <a:r>
              <a:rPr lang="en-US" sz="2700">
                <a:solidFill>
                  <a:srgbClr val="0D5174"/>
                </a:solidFill>
                <a:latin typeface="TT Chocolates"/>
              </a:rPr>
              <a:t>Durante il training, ciascuna rete neurale elabora un profilo di valori reali attraverso i vari strati. La rete attiva neuroni in base a tali valori, aggiorna i pesi tramite la back propagation dell'errore e genera un profilo di uscita. L'output delle due reti neurali è confrontato attraverso una metrica di somiglianza.</a:t>
            </a:r>
          </a:p>
        </p:txBody>
      </p:sp>
      <p:sp>
        <p:nvSpPr>
          <p:cNvPr name="TextBox 4" id="4"/>
          <p:cNvSpPr txBox="true"/>
          <p:nvPr/>
        </p:nvSpPr>
        <p:spPr>
          <a:xfrm rot="0">
            <a:off x="1028700" y="759072"/>
            <a:ext cx="15932055" cy="13548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Durante il training, la rete neurale confronta i valori </a:t>
            </a:r>
            <a:r>
              <a:rPr lang="en-US" sz="2700">
                <a:solidFill>
                  <a:srgbClr val="0D5174"/>
                </a:solidFill>
                <a:latin typeface="TT Chocolates"/>
              </a:rPr>
              <a:t>della rete neurale con il corrispondente valore e calcola l'errore statistico.  In seguito, la rete neurale invia l'errore agli strati precedenti e aggiorna i pesi dei neuroni di conseguenza, attraverso la tecnica chiamata error-back propagation.</a:t>
            </a:r>
          </a:p>
        </p:txBody>
      </p:sp>
      <p:sp>
        <p:nvSpPr>
          <p:cNvPr name="TextBox 5" id="5"/>
          <p:cNvSpPr txBox="true"/>
          <p:nvPr/>
        </p:nvSpPr>
        <p:spPr>
          <a:xfrm rot="0">
            <a:off x="369587" y="3048822"/>
            <a:ext cx="7758812" cy="622934"/>
          </a:xfrm>
          <a:prstGeom prst="rect">
            <a:avLst/>
          </a:prstGeom>
        </p:spPr>
        <p:txBody>
          <a:bodyPr anchor="t" rtlCol="false" tIns="0" lIns="0" bIns="0" rIns="0">
            <a:spAutoFit/>
          </a:bodyPr>
          <a:lstStyle/>
          <a:p>
            <a:pPr marL="777248" indent="-388624" lvl="1">
              <a:lnSpc>
                <a:spcPts val="5040"/>
              </a:lnSpc>
              <a:buFont typeface="Arial"/>
              <a:buChar char="•"/>
            </a:pPr>
            <a:r>
              <a:rPr lang="en-US" sz="3600">
                <a:solidFill>
                  <a:srgbClr val="0D5174"/>
                </a:solidFill>
                <a:latin typeface="TT Chocolates Bold"/>
              </a:rPr>
              <a:t>Siamese neural network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8719" y="256190"/>
            <a:ext cx="5620134" cy="9774620"/>
          </a:xfrm>
          <a:custGeom>
            <a:avLst/>
            <a:gdLst/>
            <a:ahLst/>
            <a:cxnLst/>
            <a:rect r="r" b="b" t="t" l="l"/>
            <a:pathLst>
              <a:path h="9774620" w="5620134">
                <a:moveTo>
                  <a:pt x="0" y="0"/>
                </a:moveTo>
                <a:lnTo>
                  <a:pt x="5620134" y="0"/>
                </a:lnTo>
                <a:lnTo>
                  <a:pt x="5620134" y="9774620"/>
                </a:lnTo>
                <a:lnTo>
                  <a:pt x="0" y="9774620"/>
                </a:lnTo>
                <a:lnTo>
                  <a:pt x="0" y="0"/>
                </a:lnTo>
                <a:close/>
              </a:path>
            </a:pathLst>
          </a:custGeom>
          <a:blipFill>
            <a:blip r:embed="rId2"/>
            <a:stretch>
              <a:fillRect l="0" t="0" r="0" b="-5984"/>
            </a:stretch>
          </a:blipFill>
        </p:spPr>
      </p:sp>
      <p:sp>
        <p:nvSpPr>
          <p:cNvPr name="TextBox 3" id="3"/>
          <p:cNvSpPr txBox="true"/>
          <p:nvPr/>
        </p:nvSpPr>
        <p:spPr>
          <a:xfrm rot="0">
            <a:off x="6788934" y="1301917"/>
            <a:ext cx="10179487" cy="31836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The Cancer Genome Atlas (TCGA) raccoglie molti tipi di dati per ciascuno degli oltre 20.000 campioni tumorali e normali. Ogni fase della pipeline di caratterizzazione del genoma ha generato numerosi dati, quali:</a:t>
            </a:r>
          </a:p>
          <a:p>
            <a:pPr marL="582930" indent="-291465" lvl="1">
              <a:lnSpc>
                <a:spcPts val="3672"/>
              </a:lnSpc>
              <a:buFont typeface="Arial"/>
              <a:buChar char="•"/>
            </a:pPr>
            <a:r>
              <a:rPr lang="en-US" sz="2700">
                <a:solidFill>
                  <a:srgbClr val="0D5174"/>
                </a:solidFill>
                <a:latin typeface="TT Chocolates"/>
              </a:rPr>
              <a:t> Informazioni cliniche</a:t>
            </a:r>
          </a:p>
          <a:p>
            <a:pPr marL="582930" indent="-291465" lvl="1">
              <a:lnSpc>
                <a:spcPts val="3672"/>
              </a:lnSpc>
              <a:buFont typeface="Arial"/>
              <a:buChar char="•"/>
            </a:pPr>
            <a:r>
              <a:rPr lang="en-US" sz="2700">
                <a:solidFill>
                  <a:srgbClr val="0D5174"/>
                </a:solidFill>
                <a:latin typeface="TT Chocolates"/>
              </a:rPr>
              <a:t> Metadati relativi all'analisi molecolare</a:t>
            </a:r>
          </a:p>
          <a:p>
            <a:pPr marL="582930" indent="-291465" lvl="1">
              <a:lnSpc>
                <a:spcPts val="3672"/>
              </a:lnSpc>
              <a:buFont typeface="Arial"/>
              <a:buChar char="•"/>
            </a:pPr>
            <a:r>
              <a:rPr lang="en-US" sz="2700">
                <a:solidFill>
                  <a:srgbClr val="0D5174"/>
                </a:solidFill>
                <a:latin typeface="TT Chocolates"/>
              </a:rPr>
              <a:t>Dati di caratterizzazione molecolare</a:t>
            </a:r>
          </a:p>
        </p:txBody>
      </p:sp>
      <p:sp>
        <p:nvSpPr>
          <p:cNvPr name="TextBox 4" id="4"/>
          <p:cNvSpPr txBox="true"/>
          <p:nvPr/>
        </p:nvSpPr>
        <p:spPr>
          <a:xfrm rot="0">
            <a:off x="6418175" y="530393"/>
            <a:ext cx="7758812" cy="622934"/>
          </a:xfrm>
          <a:prstGeom prst="rect">
            <a:avLst/>
          </a:prstGeom>
        </p:spPr>
        <p:txBody>
          <a:bodyPr anchor="t" rtlCol="false" tIns="0" lIns="0" bIns="0" rIns="0">
            <a:spAutoFit/>
          </a:bodyPr>
          <a:lstStyle/>
          <a:p>
            <a:pPr marL="777248" indent="-388624" lvl="1">
              <a:lnSpc>
                <a:spcPts val="5040"/>
              </a:lnSpc>
              <a:buFont typeface="Arial"/>
              <a:buChar char="•"/>
            </a:pPr>
            <a:r>
              <a:rPr lang="en-US" sz="3600">
                <a:solidFill>
                  <a:srgbClr val="0D5174"/>
                </a:solidFill>
                <a:latin typeface="TT Chocolates Bold"/>
              </a:rPr>
              <a:t>The Cancer Genome Atlas (TCGA)</a:t>
            </a:r>
          </a:p>
        </p:txBody>
      </p:sp>
      <p:sp>
        <p:nvSpPr>
          <p:cNvPr name="TextBox 5" id="5"/>
          <p:cNvSpPr txBox="true"/>
          <p:nvPr/>
        </p:nvSpPr>
        <p:spPr>
          <a:xfrm rot="0">
            <a:off x="6418175" y="5258349"/>
            <a:ext cx="7758812" cy="622934"/>
          </a:xfrm>
          <a:prstGeom prst="rect">
            <a:avLst/>
          </a:prstGeom>
        </p:spPr>
        <p:txBody>
          <a:bodyPr anchor="t" rtlCol="false" tIns="0" lIns="0" bIns="0" rIns="0">
            <a:spAutoFit/>
          </a:bodyPr>
          <a:lstStyle/>
          <a:p>
            <a:pPr marL="777248" indent="-388624" lvl="1">
              <a:lnSpc>
                <a:spcPts val="5040"/>
              </a:lnSpc>
              <a:buFont typeface="Arial"/>
              <a:buChar char="•"/>
            </a:pPr>
            <a:r>
              <a:rPr lang="en-US" sz="3600">
                <a:solidFill>
                  <a:srgbClr val="0D5174"/>
                </a:solidFill>
                <a:latin typeface="TT Chocolates Bold"/>
              </a:rPr>
              <a:t>TCGA Barcode</a:t>
            </a:r>
          </a:p>
        </p:txBody>
      </p:sp>
      <p:sp>
        <p:nvSpPr>
          <p:cNvPr name="TextBox 6" id="6"/>
          <p:cNvSpPr txBox="true"/>
          <p:nvPr/>
        </p:nvSpPr>
        <p:spPr>
          <a:xfrm rot="0">
            <a:off x="6788934" y="6031470"/>
            <a:ext cx="10179487" cy="2269236"/>
          </a:xfrm>
          <a:prstGeom prst="rect">
            <a:avLst/>
          </a:prstGeom>
        </p:spPr>
        <p:txBody>
          <a:bodyPr anchor="t" rtlCol="false" tIns="0" lIns="0" bIns="0" rIns="0">
            <a:spAutoFit/>
          </a:bodyPr>
          <a:lstStyle/>
          <a:p>
            <a:pPr>
              <a:lnSpc>
                <a:spcPts val="3672"/>
              </a:lnSpc>
            </a:pPr>
            <a:r>
              <a:rPr lang="en-US" sz="2700">
                <a:solidFill>
                  <a:srgbClr val="0D5174"/>
                </a:solidFill>
                <a:latin typeface="TT Chocolates"/>
              </a:rPr>
              <a:t>Il codice a barre TCGA è l'identificatore principale dei dati biospecifici nell'ambito del progetto TCGA, </a:t>
            </a:r>
            <a:r>
              <a:rPr lang="en-US" sz="2700">
                <a:solidFill>
                  <a:srgbClr val="0D5174"/>
                </a:solidFill>
                <a:latin typeface="TT Chocolates"/>
              </a:rPr>
              <a:t>poiché gli ID identificano in modo univoco una serie di risultati per un particolare campione prodotti da un particolare centro di generazione dei dati (ad esempio, GCC, GSC o GDAC).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928" y="446035"/>
            <a:ext cx="19043946" cy="1866292"/>
            <a:chOff x="0" y="0"/>
            <a:chExt cx="5015689" cy="491534"/>
          </a:xfrm>
        </p:grpSpPr>
        <p:sp>
          <p:nvSpPr>
            <p:cNvPr name="Freeform 3" id="3"/>
            <p:cNvSpPr/>
            <p:nvPr/>
          </p:nvSpPr>
          <p:spPr>
            <a:xfrm flipH="false" flipV="false" rot="0">
              <a:off x="0" y="0"/>
              <a:ext cx="5015690" cy="491534"/>
            </a:xfrm>
            <a:custGeom>
              <a:avLst/>
              <a:gdLst/>
              <a:ahLst/>
              <a:cxnLst/>
              <a:rect r="r" b="b" t="t" l="l"/>
              <a:pathLst>
                <a:path h="491534" w="5015690">
                  <a:moveTo>
                    <a:pt x="0" y="0"/>
                  </a:moveTo>
                  <a:lnTo>
                    <a:pt x="5015690" y="0"/>
                  </a:lnTo>
                  <a:lnTo>
                    <a:pt x="5015690" y="491534"/>
                  </a:lnTo>
                  <a:lnTo>
                    <a:pt x="0" y="491534"/>
                  </a:lnTo>
                  <a:close/>
                </a:path>
              </a:pathLst>
            </a:custGeom>
            <a:solidFill>
              <a:srgbClr val="0D5174"/>
            </a:solidFill>
          </p:spPr>
        </p:sp>
        <p:sp>
          <p:nvSpPr>
            <p:cNvPr name="TextBox 4" id="4"/>
            <p:cNvSpPr txBox="true"/>
            <p:nvPr/>
          </p:nvSpPr>
          <p:spPr>
            <a:xfrm>
              <a:off x="0" y="-38100"/>
              <a:ext cx="5015689" cy="5296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45379" y="3104532"/>
            <a:ext cx="1654521" cy="1654521"/>
          </a:xfrm>
          <a:custGeom>
            <a:avLst/>
            <a:gdLst/>
            <a:ahLst/>
            <a:cxnLst/>
            <a:rect r="r" b="b" t="t" l="l"/>
            <a:pathLst>
              <a:path h="1654521" w="1654521">
                <a:moveTo>
                  <a:pt x="0" y="0"/>
                </a:moveTo>
                <a:lnTo>
                  <a:pt x="1654522" y="0"/>
                </a:lnTo>
                <a:lnTo>
                  <a:pt x="1654522" y="1654521"/>
                </a:lnTo>
                <a:lnTo>
                  <a:pt x="0" y="1654521"/>
                </a:lnTo>
                <a:lnTo>
                  <a:pt x="0" y="0"/>
                </a:lnTo>
                <a:close/>
              </a:path>
            </a:pathLst>
          </a:custGeom>
          <a:blipFill>
            <a:blip r:embed="rId2"/>
            <a:stretch>
              <a:fillRect l="0" t="0" r="0" b="0"/>
            </a:stretch>
          </a:blipFill>
        </p:spPr>
      </p:sp>
      <p:sp>
        <p:nvSpPr>
          <p:cNvPr name="Freeform 6" id="6"/>
          <p:cNvSpPr/>
          <p:nvPr/>
        </p:nvSpPr>
        <p:spPr>
          <a:xfrm flipH="false" flipV="false" rot="0">
            <a:off x="9860022" y="3104532"/>
            <a:ext cx="1660485" cy="1660485"/>
          </a:xfrm>
          <a:custGeom>
            <a:avLst/>
            <a:gdLst/>
            <a:ahLst/>
            <a:cxnLst/>
            <a:rect r="r" b="b" t="t" l="l"/>
            <a:pathLst>
              <a:path h="1660485" w="1660485">
                <a:moveTo>
                  <a:pt x="0" y="0"/>
                </a:moveTo>
                <a:lnTo>
                  <a:pt x="1660485" y="0"/>
                </a:lnTo>
                <a:lnTo>
                  <a:pt x="1660485" y="1660485"/>
                </a:lnTo>
                <a:lnTo>
                  <a:pt x="0" y="1660485"/>
                </a:lnTo>
                <a:lnTo>
                  <a:pt x="0" y="0"/>
                </a:lnTo>
                <a:close/>
              </a:path>
            </a:pathLst>
          </a:custGeom>
          <a:blipFill>
            <a:blip r:embed="rId3"/>
            <a:stretch>
              <a:fillRect l="0" t="0" r="0" b="0"/>
            </a:stretch>
          </a:blipFill>
          <a:ln cap="sq">
            <a:noFill/>
            <a:prstDash val="solid"/>
            <a:miter/>
          </a:ln>
        </p:spPr>
      </p:sp>
      <p:sp>
        <p:nvSpPr>
          <p:cNvPr name="Freeform 7" id="7"/>
          <p:cNvSpPr/>
          <p:nvPr/>
        </p:nvSpPr>
        <p:spPr>
          <a:xfrm flipH="false" flipV="false" rot="0">
            <a:off x="1315158" y="5322742"/>
            <a:ext cx="1684743" cy="1690513"/>
          </a:xfrm>
          <a:custGeom>
            <a:avLst/>
            <a:gdLst/>
            <a:ahLst/>
            <a:cxnLst/>
            <a:rect r="r" b="b" t="t" l="l"/>
            <a:pathLst>
              <a:path h="1690513" w="1684743">
                <a:moveTo>
                  <a:pt x="0" y="0"/>
                </a:moveTo>
                <a:lnTo>
                  <a:pt x="1684743" y="0"/>
                </a:lnTo>
                <a:lnTo>
                  <a:pt x="1684743" y="1690512"/>
                </a:lnTo>
                <a:lnTo>
                  <a:pt x="0" y="1690512"/>
                </a:lnTo>
                <a:lnTo>
                  <a:pt x="0" y="0"/>
                </a:lnTo>
                <a:close/>
              </a:path>
            </a:pathLst>
          </a:custGeom>
          <a:blipFill>
            <a:blip r:embed="rId4"/>
            <a:stretch>
              <a:fillRect l="0" t="0" r="0" b="0"/>
            </a:stretch>
          </a:blipFill>
        </p:spPr>
      </p:sp>
      <p:sp>
        <p:nvSpPr>
          <p:cNvPr name="Freeform 8" id="8"/>
          <p:cNvSpPr/>
          <p:nvPr/>
        </p:nvSpPr>
        <p:spPr>
          <a:xfrm flipH="false" flipV="false" rot="0">
            <a:off x="9860022" y="5322742"/>
            <a:ext cx="1658786" cy="1663539"/>
          </a:xfrm>
          <a:custGeom>
            <a:avLst/>
            <a:gdLst/>
            <a:ahLst/>
            <a:cxnLst/>
            <a:rect r="r" b="b" t="t" l="l"/>
            <a:pathLst>
              <a:path h="1663539" w="1658786">
                <a:moveTo>
                  <a:pt x="0" y="0"/>
                </a:moveTo>
                <a:lnTo>
                  <a:pt x="1658786" y="0"/>
                </a:lnTo>
                <a:lnTo>
                  <a:pt x="1658786" y="1663539"/>
                </a:lnTo>
                <a:lnTo>
                  <a:pt x="0" y="1663539"/>
                </a:lnTo>
                <a:lnTo>
                  <a:pt x="0" y="0"/>
                </a:lnTo>
                <a:close/>
              </a:path>
            </a:pathLst>
          </a:custGeom>
          <a:blipFill>
            <a:blip r:embed="rId5"/>
            <a:stretch>
              <a:fillRect l="0" t="0" r="0" b="0"/>
            </a:stretch>
          </a:blipFill>
        </p:spPr>
      </p:sp>
      <p:sp>
        <p:nvSpPr>
          <p:cNvPr name="Freeform 9" id="9"/>
          <p:cNvSpPr/>
          <p:nvPr/>
        </p:nvSpPr>
        <p:spPr>
          <a:xfrm flipH="false" flipV="false" rot="0">
            <a:off x="4707963" y="7784290"/>
            <a:ext cx="1752809" cy="1752809"/>
          </a:xfrm>
          <a:custGeom>
            <a:avLst/>
            <a:gdLst/>
            <a:ahLst/>
            <a:cxnLst/>
            <a:rect r="r" b="b" t="t" l="l"/>
            <a:pathLst>
              <a:path h="1752809" w="1752809">
                <a:moveTo>
                  <a:pt x="0" y="0"/>
                </a:moveTo>
                <a:lnTo>
                  <a:pt x="1752809" y="0"/>
                </a:lnTo>
                <a:lnTo>
                  <a:pt x="1752809" y="1752809"/>
                </a:lnTo>
                <a:lnTo>
                  <a:pt x="0" y="1752809"/>
                </a:lnTo>
                <a:lnTo>
                  <a:pt x="0" y="0"/>
                </a:lnTo>
                <a:close/>
              </a:path>
            </a:pathLst>
          </a:custGeom>
          <a:blipFill>
            <a:blip r:embed="rId6"/>
            <a:stretch>
              <a:fillRect l="0" t="0" r="0" b="0"/>
            </a:stretch>
          </a:blipFill>
        </p:spPr>
      </p:sp>
      <p:sp>
        <p:nvSpPr>
          <p:cNvPr name="TextBox 10" id="10"/>
          <p:cNvSpPr txBox="true"/>
          <p:nvPr/>
        </p:nvSpPr>
        <p:spPr>
          <a:xfrm rot="0">
            <a:off x="3514251" y="2933911"/>
            <a:ext cx="4496291"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Data Collection</a:t>
            </a:r>
          </a:p>
        </p:txBody>
      </p:sp>
      <p:sp>
        <p:nvSpPr>
          <p:cNvPr name="TextBox 11" id="11"/>
          <p:cNvSpPr txBox="true"/>
          <p:nvPr/>
        </p:nvSpPr>
        <p:spPr>
          <a:xfrm rot="0">
            <a:off x="11862870" y="2858321"/>
            <a:ext cx="4496291"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Data Selection</a:t>
            </a:r>
          </a:p>
        </p:txBody>
      </p:sp>
      <p:sp>
        <p:nvSpPr>
          <p:cNvPr name="TextBox 12" id="12"/>
          <p:cNvSpPr txBox="true"/>
          <p:nvPr/>
        </p:nvSpPr>
        <p:spPr>
          <a:xfrm rot="0">
            <a:off x="3514251" y="5850962"/>
            <a:ext cx="5115321" cy="1135319"/>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Una volta raccolti i dati, è essenziale eseguire l'operazione di pulizia per eliminare errori, outliers o dati mancanti. </a:t>
            </a:r>
          </a:p>
        </p:txBody>
      </p:sp>
      <p:sp>
        <p:nvSpPr>
          <p:cNvPr name="TextBox 13" id="13"/>
          <p:cNvSpPr txBox="true"/>
          <p:nvPr/>
        </p:nvSpPr>
        <p:spPr>
          <a:xfrm rot="0">
            <a:off x="3514251" y="5052667"/>
            <a:ext cx="4496291"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Data Cleaning</a:t>
            </a:r>
          </a:p>
        </p:txBody>
      </p:sp>
      <p:sp>
        <p:nvSpPr>
          <p:cNvPr name="TextBox 14" id="14"/>
          <p:cNvSpPr txBox="true"/>
          <p:nvPr/>
        </p:nvSpPr>
        <p:spPr>
          <a:xfrm rot="0">
            <a:off x="11862870" y="3631751"/>
            <a:ext cx="4917977" cy="1135319"/>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In questa fase, si selezionano le caratteristiche rilevanti e significative per il problema in esame.</a:t>
            </a:r>
          </a:p>
        </p:txBody>
      </p:sp>
      <p:sp>
        <p:nvSpPr>
          <p:cNvPr name="TextBox 15" id="15"/>
          <p:cNvSpPr txBox="true"/>
          <p:nvPr/>
        </p:nvSpPr>
        <p:spPr>
          <a:xfrm rot="0">
            <a:off x="1026789" y="502883"/>
            <a:ext cx="16218413" cy="1562096"/>
          </a:xfrm>
          <a:prstGeom prst="rect">
            <a:avLst/>
          </a:prstGeom>
        </p:spPr>
        <p:txBody>
          <a:bodyPr anchor="t" rtlCol="false" tIns="0" lIns="0" bIns="0" rIns="0">
            <a:spAutoFit/>
          </a:bodyPr>
          <a:lstStyle/>
          <a:p>
            <a:pPr algn="ctr">
              <a:lnSpc>
                <a:spcPts val="12600"/>
              </a:lnSpc>
            </a:pPr>
            <a:r>
              <a:rPr lang="en-US" sz="9000">
                <a:solidFill>
                  <a:srgbClr val="FFFFFF"/>
                </a:solidFill>
                <a:latin typeface="TT Chocolates Bold"/>
              </a:rPr>
              <a:t>Preprocessing dei dati</a:t>
            </a:r>
          </a:p>
        </p:txBody>
      </p:sp>
      <p:sp>
        <p:nvSpPr>
          <p:cNvPr name="TextBox 16" id="16"/>
          <p:cNvSpPr txBox="true"/>
          <p:nvPr/>
        </p:nvSpPr>
        <p:spPr>
          <a:xfrm rot="0">
            <a:off x="3514251" y="3822140"/>
            <a:ext cx="4496291" cy="754542"/>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Questa fase coinvolge la raccolta dei dati pertinenti al nostro contesto. </a:t>
            </a:r>
          </a:p>
        </p:txBody>
      </p:sp>
      <p:sp>
        <p:nvSpPr>
          <p:cNvPr name="TextBox 17" id="17"/>
          <p:cNvSpPr txBox="true"/>
          <p:nvPr/>
        </p:nvSpPr>
        <p:spPr>
          <a:xfrm rot="0">
            <a:off x="11862870" y="6035616"/>
            <a:ext cx="5115321" cy="1135319"/>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Questa fase include normalizzazione, standardizzazione e/o altre operazioni che modificano la distribuzione dei dati. </a:t>
            </a:r>
          </a:p>
        </p:txBody>
      </p:sp>
      <p:sp>
        <p:nvSpPr>
          <p:cNvPr name="TextBox 18" id="18"/>
          <p:cNvSpPr txBox="true"/>
          <p:nvPr/>
        </p:nvSpPr>
        <p:spPr>
          <a:xfrm rot="0">
            <a:off x="6846188" y="8344415"/>
            <a:ext cx="6717840" cy="1135319"/>
          </a:xfrm>
          <a:prstGeom prst="rect">
            <a:avLst/>
          </a:prstGeom>
        </p:spPr>
        <p:txBody>
          <a:bodyPr anchor="t" rtlCol="false" tIns="0" lIns="0" bIns="0" rIns="0">
            <a:spAutoFit/>
          </a:bodyPr>
          <a:lstStyle/>
          <a:p>
            <a:pPr>
              <a:lnSpc>
                <a:spcPts val="3011"/>
              </a:lnSpc>
            </a:pPr>
            <a:r>
              <a:rPr lang="en-US" sz="2151">
                <a:solidFill>
                  <a:srgbClr val="0D5174"/>
                </a:solidFill>
                <a:latin typeface="TT Chocolates"/>
              </a:rPr>
              <a:t>Questa fase coinvolge l'unione di dati provenienti da diversi set di dati. Processo fondamentale per creare un dataset unico e informativo.</a:t>
            </a:r>
          </a:p>
        </p:txBody>
      </p:sp>
      <p:sp>
        <p:nvSpPr>
          <p:cNvPr name="TextBox 19" id="19"/>
          <p:cNvSpPr txBox="true"/>
          <p:nvPr/>
        </p:nvSpPr>
        <p:spPr>
          <a:xfrm rot="0">
            <a:off x="11862870" y="5227492"/>
            <a:ext cx="5670596"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Data Transformation</a:t>
            </a:r>
          </a:p>
        </p:txBody>
      </p:sp>
      <p:sp>
        <p:nvSpPr>
          <p:cNvPr name="TextBox 20" id="20"/>
          <p:cNvSpPr txBox="true"/>
          <p:nvPr/>
        </p:nvSpPr>
        <p:spPr>
          <a:xfrm rot="0">
            <a:off x="6846188" y="7532885"/>
            <a:ext cx="4496291" cy="821055"/>
          </a:xfrm>
          <a:prstGeom prst="rect">
            <a:avLst/>
          </a:prstGeom>
        </p:spPr>
        <p:txBody>
          <a:bodyPr anchor="t" rtlCol="false" tIns="0" lIns="0" bIns="0" rIns="0">
            <a:spAutoFit/>
          </a:bodyPr>
          <a:lstStyle/>
          <a:p>
            <a:pPr>
              <a:lnSpc>
                <a:spcPts val="6719"/>
              </a:lnSpc>
            </a:pPr>
            <a:r>
              <a:rPr lang="en-US" sz="4800">
                <a:solidFill>
                  <a:srgbClr val="0D5174"/>
                </a:solidFill>
                <a:latin typeface="TT Chocolates Bold"/>
              </a:rPr>
              <a:t>Data Merge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DAF5Z5X9-nE</dc:identifier>
  <dcterms:modified xsi:type="dcterms:W3CDTF">2011-08-01T06:04:30Z</dcterms:modified>
  <cp:revision>1</cp:revision>
  <dc:title>Presentazione Bioinformatica</dc:title>
</cp:coreProperties>
</file>